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8"/>
  </p:notesMasterIdLst>
  <p:sldIdLst>
    <p:sldId id="1271" r:id="rId2"/>
    <p:sldId id="330" r:id="rId3"/>
    <p:sldId id="1269" r:id="rId4"/>
    <p:sldId id="1272" r:id="rId5"/>
    <p:sldId id="1372" r:id="rId6"/>
    <p:sldId id="1373" r:id="rId7"/>
  </p:sldIdLst>
  <p:sldSz cx="9144000" cy="6858000" type="screen4x3"/>
  <p:notesSz cx="7010400" cy="9296400"/>
  <p:embeddedFontLst>
    <p:embeddedFont>
      <p:font typeface="Montserrat SemiBold" panose="020B0604020202020204" charset="0"/>
      <p:bold r:id="rId9"/>
    </p:embeddedFont>
    <p:embeddedFont>
      <p:font typeface="Roboto" panose="020B0604020202020204" charset="0"/>
      <p:regular r:id="rId10"/>
      <p:bold r:id="rId11"/>
      <p:italic r:id="rId12"/>
      <p:boldItalic r:id="rId13"/>
    </p:embeddedFont>
    <p:embeddedFont>
      <p:font typeface="Montserrat ExtraBold" panose="020B0604020202020204" charset="0"/>
      <p:bold r:id="rId14"/>
    </p:embeddedFont>
    <p:embeddedFont>
      <p:font typeface="Helvetica" panose="020B0604020202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696" userDrawn="1">
          <p15:clr>
            <a:srgbClr val="A4A3A4"/>
          </p15:clr>
        </p15:guide>
        <p15:guide id="3" pos="336" userDrawn="1">
          <p15:clr>
            <a:srgbClr val="A4A3A4"/>
          </p15:clr>
        </p15:guide>
        <p15:guide id="4" pos="5424" userDrawn="1">
          <p15:clr>
            <a:srgbClr val="A4A3A4"/>
          </p15:clr>
        </p15:guide>
        <p15:guide id="5" orient="horz" pos="4296" userDrawn="1">
          <p15:clr>
            <a:srgbClr val="A4A3A4"/>
          </p15:clr>
        </p15:guide>
        <p15:guide id="6" orient="horz" pos="6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 Abigail" initials="DA" lastIdx="1" clrIdx="0">
    <p:extLst>
      <p:ext uri="{19B8F6BF-5375-455C-9EA6-DF929625EA0E}">
        <p15:presenceInfo xmlns:p15="http://schemas.microsoft.com/office/powerpoint/2012/main" userId="Dean, Abiga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B72F"/>
    <a:srgbClr val="ECFAC5"/>
    <a:srgbClr val="EDF76F"/>
    <a:srgbClr val="87E189"/>
    <a:srgbClr val="E6E6E6"/>
    <a:srgbClr val="08C060"/>
    <a:srgbClr val="029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87" autoAdjust="0"/>
    <p:restoredTop sz="95770" autoAdjust="0"/>
  </p:normalViewPr>
  <p:slideViewPr>
    <p:cSldViewPr snapToGrid="0">
      <p:cViewPr varScale="1">
        <p:scale>
          <a:sx n="114" d="100"/>
          <a:sy n="114" d="100"/>
        </p:scale>
        <p:origin x="1181" y="101"/>
      </p:cViewPr>
      <p:guideLst>
        <p:guide orient="horz" pos="1728"/>
        <p:guide pos="696"/>
        <p:guide pos="336"/>
        <p:guide pos="5424"/>
        <p:guide orient="horz" pos="4296"/>
        <p:guide orient="horz" pos="648"/>
      </p:guideLst>
    </p:cSldViewPr>
  </p:slideViewPr>
  <p:outlineViewPr>
    <p:cViewPr>
      <p:scale>
        <a:sx n="33" d="100"/>
        <a:sy n="33" d="100"/>
      </p:scale>
      <p:origin x="0" y="-2946"/>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sorterViewPr>
    <p:cViewPr>
      <p:scale>
        <a:sx n="118" d="100"/>
        <a:sy n="118" d="100"/>
      </p:scale>
      <p:origin x="0" y="0"/>
    </p:cViewPr>
  </p:sorterViewPr>
  <p:notesViewPr>
    <p:cSldViewPr snapToGrid="0">
      <p:cViewPr varScale="1">
        <p:scale>
          <a:sx n="74" d="100"/>
          <a:sy n="74" d="100"/>
        </p:scale>
        <p:origin x="331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632DBF-7146-4312-B309-2DD2FF9690B8}" type="datetimeFigureOut">
              <a:rPr lang="en-US" smtClean="0"/>
              <a:t>9/14/2020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955133-3738-424D-873E-9D6042B37035}" type="slidenum">
              <a:rPr lang="en-US" smtClean="0"/>
              <a:t>‹#›</a:t>
            </a:fld>
            <a:endParaRPr lang="en-US" dirty="0"/>
          </a:p>
        </p:txBody>
      </p:sp>
    </p:spTree>
    <p:extLst>
      <p:ext uri="{BB962C8B-B14F-4D97-AF65-F5344CB8AC3E}">
        <p14:creationId xmlns:p14="http://schemas.microsoft.com/office/powerpoint/2010/main" val="36785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955133-3738-424D-873E-9D6042B37035}" type="slidenum">
              <a:rPr lang="en-US" smtClean="0"/>
              <a:t>1</a:t>
            </a:fld>
            <a:endParaRPr lang="en-US" dirty="0"/>
          </a:p>
        </p:txBody>
      </p:sp>
    </p:spTree>
    <p:extLst>
      <p:ext uri="{BB962C8B-B14F-4D97-AF65-F5344CB8AC3E}">
        <p14:creationId xmlns:p14="http://schemas.microsoft.com/office/powerpoint/2010/main" val="363565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FA7367-92F9-4E6C-B92C-82FFBAB885C6}" type="slidenum">
              <a:rPr lang="en-US" smtClean="0"/>
              <a:t>2</a:t>
            </a:fld>
            <a:endParaRPr lang="en-US" dirty="0"/>
          </a:p>
        </p:txBody>
      </p:sp>
    </p:spTree>
    <p:extLst>
      <p:ext uri="{BB962C8B-B14F-4D97-AF65-F5344CB8AC3E}">
        <p14:creationId xmlns:p14="http://schemas.microsoft.com/office/powerpoint/2010/main" val="215901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9DFA7367-92F9-4E6C-B92C-82FFBAB885C6}" type="slidenum">
              <a:rPr lang="en-US">
                <a:solidFill>
                  <a:prstClr val="black"/>
                </a:solidFill>
                <a:latin typeface="Calibri"/>
              </a:rPr>
              <a:pPr defTabSz="465887">
                <a:defRPr/>
              </a:pPr>
              <a:t>3</a:t>
            </a:fld>
            <a:endParaRPr lang="en-US" dirty="0">
              <a:solidFill>
                <a:prstClr val="black"/>
              </a:solidFill>
              <a:latin typeface="Calibri"/>
            </a:endParaRPr>
          </a:p>
        </p:txBody>
      </p:sp>
    </p:spTree>
    <p:extLst>
      <p:ext uri="{BB962C8B-B14F-4D97-AF65-F5344CB8AC3E}">
        <p14:creationId xmlns:p14="http://schemas.microsoft.com/office/powerpoint/2010/main" val="327835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955133-3738-424D-873E-9D6042B37035}" type="slidenum">
              <a:rPr lang="en-US" smtClean="0"/>
              <a:t>4</a:t>
            </a:fld>
            <a:endParaRPr lang="en-US" dirty="0"/>
          </a:p>
        </p:txBody>
      </p:sp>
    </p:spTree>
    <p:extLst>
      <p:ext uri="{BB962C8B-B14F-4D97-AF65-F5344CB8AC3E}">
        <p14:creationId xmlns:p14="http://schemas.microsoft.com/office/powerpoint/2010/main" val="352319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FA7367-92F9-4E6C-B92C-82FFBAB885C6}" type="slidenum">
              <a:rPr lang="en-US" smtClean="0"/>
              <a:t>6</a:t>
            </a:fld>
            <a:endParaRPr lang="en-US" dirty="0"/>
          </a:p>
        </p:txBody>
      </p:sp>
    </p:spTree>
    <p:extLst>
      <p:ext uri="{BB962C8B-B14F-4D97-AF65-F5344CB8AC3E}">
        <p14:creationId xmlns:p14="http://schemas.microsoft.com/office/powerpoint/2010/main" val="126185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840511"/>
            <a:ext cx="8229600" cy="53022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188493" y="6356354"/>
            <a:ext cx="2133600" cy="365125"/>
          </a:xfrm>
          <a:prstGeom prst="rect">
            <a:avLst/>
          </a:prstGeom>
        </p:spPr>
        <p:txBody>
          <a:bodyPr/>
          <a:lstStyle>
            <a:lvl1pPr>
              <a:defRPr sz="800"/>
            </a:lvl1pPr>
          </a:lstStyle>
          <a:p>
            <a:fld id="{BA38CF10-962B-471C-BBC7-75B56393C1BC}" type="datetime1">
              <a:rPr lang="en-US" smtClean="0"/>
              <a:t>9/14/2020</a:t>
            </a:fld>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a:xfrm>
            <a:off x="6553200" y="6536830"/>
            <a:ext cx="2133600" cy="365125"/>
          </a:xfrm>
        </p:spPr>
        <p:txBody>
          <a:bodyPr/>
          <a:lstStyle>
            <a:lvl1pPr>
              <a:defRPr sz="800"/>
            </a:lvl1p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308949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32709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89743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1831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20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11930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24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5979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1708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87281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7603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0017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5430" y="142875"/>
            <a:ext cx="8304893" cy="571500"/>
          </a:xfrm>
        </p:spPr>
        <p:txBody>
          <a:bodyPr/>
          <a:lstStyle>
            <a:lvl1pPr>
              <a:defRPr>
                <a:solidFill>
                  <a:schemeClr val="bg1"/>
                </a:solidFill>
              </a:defRPr>
            </a:lvl1pPr>
          </a:lstStyle>
          <a:p>
            <a:r>
              <a:rPr lang="en-US" dirty="0"/>
              <a:t>Click to edit Master title style</a:t>
            </a:r>
          </a:p>
        </p:txBody>
      </p:sp>
      <p:sp>
        <p:nvSpPr>
          <p:cNvPr id="3" name="Table Placeholder 2"/>
          <p:cNvSpPr>
            <a:spLocks noGrp="1"/>
          </p:cNvSpPr>
          <p:nvPr>
            <p:ph type="tbl" idx="1"/>
          </p:nvPr>
        </p:nvSpPr>
        <p:spPr>
          <a:xfrm>
            <a:off x="435429" y="714378"/>
            <a:ext cx="8392584" cy="5677793"/>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solidFill>
                  <a:srgbClr val="000000"/>
                </a:solidFill>
              </a:defRPr>
            </a:lvl1pPr>
          </a:lstStyle>
          <a:p>
            <a:pPr>
              <a:defRPr/>
            </a:pPr>
            <a:fld id="{03674563-41AB-4F07-95A3-4E42042B1F80}" type="slidenum">
              <a:rPr lang="en-US" smtClean="0"/>
              <a:pPr>
                <a:defRPr/>
              </a:pPr>
              <a:t>‹#›</a:t>
            </a:fld>
            <a:endParaRPr lang="en-US" dirty="0"/>
          </a:p>
        </p:txBody>
      </p:sp>
    </p:spTree>
    <p:extLst>
      <p:ext uri="{BB962C8B-B14F-4D97-AF65-F5344CB8AC3E}">
        <p14:creationId xmlns:p14="http://schemas.microsoft.com/office/powerpoint/2010/main" val="63663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70C0"/>
                </a:solidFill>
              </a:defRPr>
            </a:lvl1pPr>
          </a:lstStyle>
          <a:p>
            <a:r>
              <a:rPr lang="en-US" dirty="0"/>
              <a:t>Click to edit Master title style</a:t>
            </a:r>
          </a:p>
        </p:txBody>
      </p:sp>
      <p:sp>
        <p:nvSpPr>
          <p:cNvPr id="3" name="Content Placeholder 2"/>
          <p:cNvSpPr>
            <a:spLocks noGrp="1"/>
          </p:cNvSpPr>
          <p:nvPr>
            <p:ph sz="half" idx="1"/>
          </p:nvPr>
        </p:nvSpPr>
        <p:spPr>
          <a:xfrm>
            <a:off x="457200" y="794329"/>
            <a:ext cx="4038600" cy="5331839"/>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794329"/>
            <a:ext cx="4038600" cy="5331839"/>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88493" y="6356354"/>
            <a:ext cx="2133600" cy="365125"/>
          </a:xfrm>
          <a:prstGeom prst="rect">
            <a:avLst/>
          </a:prstGeom>
        </p:spPr>
        <p:txBody>
          <a:bodyPr/>
          <a:lstStyle/>
          <a:p>
            <a:fld id="{EF520419-431A-417D-B371-868C7DC90F79}" type="datetime1">
              <a:rPr lang="en-US" smtClean="0"/>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0094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430" y="0"/>
            <a:ext cx="8304893" cy="571500"/>
          </a:xfrm>
        </p:spPr>
        <p:txBody>
          <a:bodyPr/>
          <a:lstStyle>
            <a:lvl1pPr algn="l">
              <a:defRPr>
                <a:solidFill>
                  <a:srgbClr val="0070C0"/>
                </a:solidFill>
              </a:defRPr>
            </a:lvl1pPr>
          </a:lstStyle>
          <a:p>
            <a:r>
              <a:rPr lang="en-US"/>
              <a:t>Click to edit Master title style</a:t>
            </a:r>
          </a:p>
        </p:txBody>
      </p:sp>
      <p:sp>
        <p:nvSpPr>
          <p:cNvPr id="3" name="Text Placeholder 2"/>
          <p:cNvSpPr>
            <a:spLocks noGrp="1"/>
          </p:cNvSpPr>
          <p:nvPr>
            <p:ph type="body" sz="half" idx="1"/>
          </p:nvPr>
        </p:nvSpPr>
        <p:spPr>
          <a:xfrm>
            <a:off x="435430" y="714378"/>
            <a:ext cx="4122965" cy="5677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3537" y="714378"/>
            <a:ext cx="4124476" cy="5677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fld id="{E8F054E5-B17B-4ABD-B4AF-7E814E884134}" type="slidenum">
              <a:rPr lang="en-US" altLang="en-US"/>
              <a:pPr/>
              <a:t>‹#›</a:t>
            </a:fld>
            <a:endParaRPr lang="en-US" altLang="en-US" dirty="0"/>
          </a:p>
        </p:txBody>
      </p:sp>
    </p:spTree>
    <p:extLst>
      <p:ext uri="{BB962C8B-B14F-4D97-AF65-F5344CB8AC3E}">
        <p14:creationId xmlns:p14="http://schemas.microsoft.com/office/powerpoint/2010/main" val="3316708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326573" y="214312"/>
            <a:ext cx="849085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a:lnSpc>
                <a:spcPct val="90000"/>
              </a:lnSpc>
              <a:tabLst>
                <a:tab pos="214313" algn="l"/>
              </a:tabLst>
              <a:defRPr sz="2250">
                <a:solidFill>
                  <a:srgbClr val="0070C0"/>
                </a:solidFill>
              </a:defRPr>
            </a:lvl1pPr>
          </a:lstStyle>
          <a:p>
            <a:pPr lvl="0"/>
            <a:r>
              <a:rPr lang="en-US" dirty="0"/>
              <a:t>Slide Title</a:t>
            </a:r>
          </a:p>
        </p:txBody>
      </p:sp>
      <p:sp>
        <p:nvSpPr>
          <p:cNvPr id="10" name="Text Placeholder 9"/>
          <p:cNvSpPr>
            <a:spLocks noGrp="1"/>
          </p:cNvSpPr>
          <p:nvPr>
            <p:ph type="body" sz="quarter" idx="12"/>
          </p:nvPr>
        </p:nvSpPr>
        <p:spPr>
          <a:xfrm>
            <a:off x="326573" y="1393032"/>
            <a:ext cx="8490857" cy="4607719"/>
          </a:xfrm>
          <a:prstGeom prst="rect">
            <a:avLst/>
          </a:prstGeom>
        </p:spPr>
        <p:txBody>
          <a:bodyPr lIns="0" tIns="0" rIns="0" bIns="0"/>
          <a:lstStyle>
            <a:lvl1pPr>
              <a:spcBef>
                <a:spcPts val="1313"/>
              </a:spcBef>
              <a:defRPr/>
            </a:lvl1pPr>
            <a:lvl2pPr marL="214313" indent="-156270">
              <a:spcBef>
                <a:spcPts val="1313"/>
              </a:spcBef>
              <a:buClr>
                <a:schemeClr val="accent2"/>
              </a:buClr>
              <a:defRPr/>
            </a:lvl2pPr>
            <a:lvl3pPr marL="428625" indent="-156270">
              <a:spcBef>
                <a:spcPts val="656"/>
              </a:spcBef>
              <a:buClr>
                <a:schemeClr val="accent2"/>
              </a:buClr>
              <a:buFont typeface="Wingdings" pitchFamily="2" charset="2"/>
              <a:buChar char="§"/>
              <a:defRPr/>
            </a:lvl3pPr>
            <a:lvl4pPr marL="642938" indent="-156270">
              <a:spcBef>
                <a:spcPts val="656"/>
              </a:spcBef>
              <a:buClr>
                <a:schemeClr val="accent2"/>
              </a:buClr>
              <a:buFont typeface="Calibri" pitchFamily="34" charset="0"/>
              <a:buChar char="–"/>
              <a:defRPr/>
            </a:lvl4pPr>
            <a:lvl5pPr marL="17145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6"/>
          <p:cNvSpPr>
            <a:spLocks noGrp="1" noChangeArrowheads="1"/>
          </p:cNvSpPr>
          <p:nvPr>
            <p:ph type="sldNum" sz="quarter" idx="4"/>
          </p:nvPr>
        </p:nvSpPr>
        <p:spPr bwMode="auto">
          <a:xfrm>
            <a:off x="8817429" y="6215065"/>
            <a:ext cx="217715" cy="214313"/>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r">
              <a:defRPr sz="1125">
                <a:solidFill>
                  <a:srgbClr val="5F5F5F"/>
                </a:solidFill>
                <a:latin typeface="Calibri" pitchFamily="34" charset="0"/>
                <a:cs typeface="Calibri" pitchFamily="34" charset="0"/>
              </a:defRPr>
            </a:lvl1pPr>
          </a:lstStyle>
          <a:p>
            <a:fld id="{3FE72676-CC76-4A6C-BED4-CE87170E188B}" type="slidenum">
              <a:rPr lang="en-US" smtClean="0"/>
              <a:pPr/>
              <a:t>‹#›</a:t>
            </a:fld>
            <a:endParaRPr lang="en-US" dirty="0"/>
          </a:p>
        </p:txBody>
      </p:sp>
    </p:spTree>
    <p:extLst>
      <p:ext uri="{BB962C8B-B14F-4D97-AF65-F5344CB8AC3E}">
        <p14:creationId xmlns:p14="http://schemas.microsoft.com/office/powerpoint/2010/main" val="363060952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406FD11-03FA-4B71-94BB-2E4BE81D9C0E}"/>
              </a:ext>
            </a:extLst>
          </p:cNvPr>
          <p:cNvSpPr/>
          <p:nvPr userDrawn="1"/>
        </p:nvSpPr>
        <p:spPr>
          <a:xfrm>
            <a:off x="252662" y="6641432"/>
            <a:ext cx="8891337" cy="132347"/>
          </a:xfrm>
          <a:prstGeom prst="rect">
            <a:avLst/>
          </a:prstGeom>
          <a:solidFill>
            <a:schemeClr val="bg1"/>
          </a:solidFill>
        </p:spPr>
        <p:txBody>
          <a:bodyPr wrap="square" rtlCol="0" anchor="ctr">
            <a:spAutoFit/>
          </a:bodyPr>
          <a:lstStyle/>
          <a:p>
            <a:pPr algn="ctr" fontAlgn="b"/>
            <a:endParaRPr lang="en-US" dirty="0">
              <a:solidFill>
                <a:schemeClr val="bg1"/>
              </a:solidFill>
            </a:endParaRPr>
          </a:p>
        </p:txBody>
      </p:sp>
      <p:sp>
        <p:nvSpPr>
          <p:cNvPr id="3" name="Rectangle 2"/>
          <p:cNvSpPr/>
          <p:nvPr userDrawn="1"/>
        </p:nvSpPr>
        <p:spPr>
          <a:xfrm>
            <a:off x="0" y="0"/>
            <a:ext cx="9144000" cy="6858000"/>
          </a:xfrm>
          <a:prstGeom prst="rect">
            <a:avLst/>
          </a:prstGeom>
          <a:gradFill>
            <a:gsLst>
              <a:gs pos="51000">
                <a:schemeClr val="accent3">
                  <a:alpha val="91000"/>
                </a:schemeClr>
              </a:gs>
              <a:gs pos="100000">
                <a:schemeClr val="accent4">
                  <a:alpha val="86000"/>
                </a:schemeClr>
              </a:gs>
            </a:gsLst>
            <a:lin ang="0" scaled="1"/>
          </a:gradFill>
        </p:spPr>
        <p:txBody>
          <a:bodyPr wrap="none" rtlCol="0" anchor="ctr">
            <a:spAutoFit/>
          </a:bodyPr>
          <a:lstStyle/>
          <a:p>
            <a:pPr algn="ctr" fontAlgn="b"/>
            <a:endParaRPr lang="en-US" dirty="0">
              <a:solidFill>
                <a:schemeClr val="bg1"/>
              </a:solidFill>
            </a:endParaRPr>
          </a:p>
        </p:txBody>
      </p:sp>
      <p:sp>
        <p:nvSpPr>
          <p:cNvPr id="4" name="Date Placeholder 3"/>
          <p:cNvSpPr>
            <a:spLocks noGrp="1"/>
          </p:cNvSpPr>
          <p:nvPr>
            <p:ph type="dt" sz="half" idx="10"/>
          </p:nvPr>
        </p:nvSpPr>
        <p:spPr>
          <a:xfrm>
            <a:off x="1188493" y="6356352"/>
            <a:ext cx="2133600" cy="365125"/>
          </a:xfrm>
          <a:prstGeom prst="rect">
            <a:avLst/>
          </a:prstGeom>
        </p:spPr>
        <p:txBody>
          <a:bodyPr/>
          <a:lstStyle>
            <a:lvl1pPr>
              <a:defRPr sz="800"/>
            </a:lvl1pPr>
          </a:lstStyle>
          <a:p>
            <a:fld id="{C9C91D8B-CAFC-46EA-BCC0-80E6436E677C}" type="datetime1">
              <a:rPr lang="en-US" smtClean="0"/>
              <a:t>9/14/2020</a:t>
            </a:fld>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sp>
        <p:nvSpPr>
          <p:cNvPr id="17" name="Title 1"/>
          <p:cNvSpPr>
            <a:spLocks noGrp="1"/>
          </p:cNvSpPr>
          <p:nvPr>
            <p:ph type="ctrTitle" hasCustomPrompt="1"/>
          </p:nvPr>
        </p:nvSpPr>
        <p:spPr>
          <a:xfrm>
            <a:off x="0" y="2983759"/>
            <a:ext cx="9144000" cy="1470025"/>
          </a:xfrm>
        </p:spPr>
        <p:txBody>
          <a:bodyPr>
            <a:normAutofit/>
          </a:bodyPr>
          <a:lstStyle>
            <a:lvl1pPr algn="ctr">
              <a:defRPr sz="2400" cap="all" baseline="0">
                <a:solidFill>
                  <a:schemeClr val="bg1"/>
                </a:solidFill>
              </a:defRPr>
            </a:lvl1pPr>
          </a:lstStyle>
          <a:p>
            <a:r>
              <a:rPr lang="en-US" dirty="0"/>
              <a:t>	Click to edit Master title style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3083830">
            <a:off x="809050" y="-1816300"/>
            <a:ext cx="5959619" cy="8946972"/>
          </a:xfrm>
          <a:prstGeom prst="rect">
            <a:avLst/>
          </a:prstGeom>
        </p:spPr>
      </p:pic>
      <p:pic>
        <p:nvPicPr>
          <p:cNvPr id="8" name="Picture 7">
            <a:extLst>
              <a:ext uri="{FF2B5EF4-FFF2-40B4-BE49-F238E27FC236}">
                <a16:creationId xmlns="" xmlns:a16="http://schemas.microsoft.com/office/drawing/2014/main" id="{0C9380D7-ED8F-406F-B382-0C89E4A9EA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1833" y="6356352"/>
            <a:ext cx="1597964" cy="319070"/>
          </a:xfrm>
          <a:prstGeom prst="rect">
            <a:avLst/>
          </a:prstGeom>
        </p:spPr>
      </p:pic>
    </p:spTree>
    <p:extLst>
      <p:ext uri="{BB962C8B-B14F-4D97-AF65-F5344CB8AC3E}">
        <p14:creationId xmlns:p14="http://schemas.microsoft.com/office/powerpoint/2010/main" val="1051033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a:gsLst>
              <a:gs pos="51000">
                <a:schemeClr val="accent3">
                  <a:alpha val="91000"/>
                </a:schemeClr>
              </a:gs>
              <a:gs pos="100000">
                <a:schemeClr val="accent4">
                  <a:alpha val="86000"/>
                </a:schemeClr>
              </a:gs>
            </a:gsLst>
            <a:lin ang="0" scaled="1"/>
          </a:gradFill>
        </p:spPr>
        <p:txBody>
          <a:bodyPr wrap="none" rtlCol="0" anchor="ctr">
            <a:spAutoFit/>
          </a:bodyPr>
          <a:lstStyle/>
          <a:p>
            <a:pPr algn="ctr" fontAlgn="b"/>
            <a:endParaRPr lang="en-US" dirty="0">
              <a:solidFill>
                <a:schemeClr val="bg1"/>
              </a:solidFill>
            </a:endParaRPr>
          </a:p>
        </p:txBody>
      </p:sp>
      <p:sp>
        <p:nvSpPr>
          <p:cNvPr id="4" name="Date Placeholder 3"/>
          <p:cNvSpPr>
            <a:spLocks noGrp="1"/>
          </p:cNvSpPr>
          <p:nvPr>
            <p:ph type="dt" sz="half" idx="10"/>
          </p:nvPr>
        </p:nvSpPr>
        <p:spPr>
          <a:xfrm>
            <a:off x="1188493" y="6356352"/>
            <a:ext cx="2133600" cy="365125"/>
          </a:xfrm>
          <a:prstGeom prst="rect">
            <a:avLst/>
          </a:prstGeom>
        </p:spPr>
        <p:txBody>
          <a:bodyPr/>
          <a:lstStyle>
            <a:lvl1pPr>
              <a:defRPr sz="800"/>
            </a:lvl1pPr>
          </a:lstStyle>
          <a:p>
            <a:fld id="{C9C91D8B-CAFC-46EA-BCC0-80E6436E677C}" type="datetime1">
              <a:rPr lang="en-US" smtClean="0"/>
              <a:t>9/14/2020</a:t>
            </a:fld>
            <a:endParaRPr lang="en-US" dirty="0"/>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pic>
        <p:nvPicPr>
          <p:cNvPr id="8" name="Picture 7">
            <a:extLst>
              <a:ext uri="{FF2B5EF4-FFF2-40B4-BE49-F238E27FC236}">
                <a16:creationId xmlns="" xmlns:a16="http://schemas.microsoft.com/office/drawing/2014/main" id="{0C9380D7-ED8F-406F-B382-0C89E4A9EA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833" y="6356352"/>
            <a:ext cx="1597964" cy="31907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3083830">
            <a:off x="809050" y="-1816300"/>
            <a:ext cx="5959619" cy="8946972"/>
          </a:xfrm>
          <a:prstGeom prst="rect">
            <a:avLst/>
          </a:prstGeom>
        </p:spPr>
      </p:pic>
      <p:sp>
        <p:nvSpPr>
          <p:cNvPr id="17" name="Title 1"/>
          <p:cNvSpPr>
            <a:spLocks noGrp="1"/>
          </p:cNvSpPr>
          <p:nvPr>
            <p:ph type="ctrTitle" hasCustomPrompt="1"/>
          </p:nvPr>
        </p:nvSpPr>
        <p:spPr>
          <a:xfrm>
            <a:off x="0" y="2977298"/>
            <a:ext cx="9144000" cy="1470025"/>
          </a:xfrm>
        </p:spPr>
        <p:txBody>
          <a:bodyPr>
            <a:normAutofit/>
          </a:bodyPr>
          <a:lstStyle>
            <a:lvl1pPr algn="ctr">
              <a:defRPr sz="2400" cap="all" baseline="0">
                <a:solidFill>
                  <a:schemeClr val="bg1"/>
                </a:solidFill>
              </a:defRPr>
            </a:lvl1pPr>
          </a:lstStyle>
          <a:p>
            <a:r>
              <a:rPr lang="en-US" dirty="0"/>
              <a:t>	Click to edit Master title style</a:t>
            </a:r>
          </a:p>
        </p:txBody>
      </p:sp>
    </p:spTree>
    <p:extLst>
      <p:ext uri="{BB962C8B-B14F-4D97-AF65-F5344CB8AC3E}">
        <p14:creationId xmlns:p14="http://schemas.microsoft.com/office/powerpoint/2010/main" val="276198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01024" y="6356352"/>
            <a:ext cx="485775" cy="365125"/>
          </a:xfrm>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78044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761868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8696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99932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60821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56519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70C0"/>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p:spPr>
        <p:txBody>
          <a:bodyPr anchor="b">
            <a:norm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88493" y="6356354"/>
            <a:ext cx="2133600" cy="365125"/>
          </a:xfrm>
          <a:prstGeom prst="rect">
            <a:avLst/>
          </a:prstGeom>
        </p:spPr>
        <p:txBody>
          <a:bodyPr/>
          <a:lstStyle>
            <a:lvl1pPr>
              <a:defRPr sz="800"/>
            </a:lvl1pPr>
          </a:lstStyle>
          <a:p>
            <a:fld id="{ACD11A8D-D030-4AF0-A729-93F8B7FBDED2}" type="datetime1">
              <a:rPr lang="en-US" smtClean="0"/>
              <a:t>9/14/2020</a:t>
            </a:fld>
            <a:endParaRPr lang="en-US" dirty="0"/>
          </a:p>
        </p:txBody>
      </p:sp>
      <p:sp>
        <p:nvSpPr>
          <p:cNvPr id="8" name="Footer Placeholder 7"/>
          <p:cNvSpPr>
            <a:spLocks noGrp="1"/>
          </p:cNvSpPr>
          <p:nvPr>
            <p:ph type="ftr" sz="quarter" idx="11"/>
          </p:nvPr>
        </p:nvSpPr>
        <p:spPr/>
        <p:txBody>
          <a:bodyPr/>
          <a:lstStyle>
            <a:lvl1pPr>
              <a:defRPr sz="800"/>
            </a:lvl1pPr>
          </a:lstStyle>
          <a:p>
            <a:endParaRPr lang="en-US" dirty="0"/>
          </a:p>
        </p:txBody>
      </p:sp>
      <p:sp>
        <p:nvSpPr>
          <p:cNvPr id="9" name="Slide Number Placeholder 8"/>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08327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84187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20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194763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24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04828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251541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759803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923489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0"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7"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22951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326572" y="214312"/>
            <a:ext cx="849085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a:lnSpc>
                <a:spcPct val="90000"/>
              </a:lnSpc>
              <a:tabLst>
                <a:tab pos="214313" algn="l"/>
              </a:tabLst>
              <a:defRPr sz="2250">
                <a:solidFill>
                  <a:srgbClr val="0070C0"/>
                </a:solidFill>
              </a:defRPr>
            </a:lvl1pPr>
          </a:lstStyle>
          <a:p>
            <a:pPr lvl="0"/>
            <a:r>
              <a:rPr lang="en-US" dirty="0"/>
              <a:t>Slide Title</a:t>
            </a:r>
          </a:p>
        </p:txBody>
      </p:sp>
      <p:sp>
        <p:nvSpPr>
          <p:cNvPr id="10" name="Text Placeholder 9"/>
          <p:cNvSpPr>
            <a:spLocks noGrp="1"/>
          </p:cNvSpPr>
          <p:nvPr>
            <p:ph type="body" sz="quarter" idx="12"/>
          </p:nvPr>
        </p:nvSpPr>
        <p:spPr>
          <a:xfrm>
            <a:off x="326572" y="1393031"/>
            <a:ext cx="8490857" cy="4607719"/>
          </a:xfrm>
          <a:prstGeom prst="rect">
            <a:avLst/>
          </a:prstGeom>
        </p:spPr>
        <p:txBody>
          <a:bodyPr lIns="0" tIns="0" rIns="0" bIns="0"/>
          <a:lstStyle>
            <a:lvl1pPr>
              <a:spcBef>
                <a:spcPts val="1313"/>
              </a:spcBef>
              <a:defRPr/>
            </a:lvl1pPr>
            <a:lvl2pPr marL="214313" indent="-156270">
              <a:spcBef>
                <a:spcPts val="1313"/>
              </a:spcBef>
              <a:buClr>
                <a:schemeClr val="accent2"/>
              </a:buClr>
              <a:defRPr/>
            </a:lvl2pPr>
            <a:lvl3pPr marL="428625" indent="-156270">
              <a:spcBef>
                <a:spcPts val="656"/>
              </a:spcBef>
              <a:buClr>
                <a:schemeClr val="accent2"/>
              </a:buClr>
              <a:buFont typeface="Wingdings" pitchFamily="2" charset="2"/>
              <a:buChar char="§"/>
              <a:defRPr/>
            </a:lvl3pPr>
            <a:lvl4pPr marL="642938" indent="-156270">
              <a:spcBef>
                <a:spcPts val="656"/>
              </a:spcBef>
              <a:buClr>
                <a:schemeClr val="accent2"/>
              </a:buClr>
              <a:buFont typeface="Calibri" pitchFamily="34" charset="0"/>
              <a:buChar char="–"/>
              <a:defRPr/>
            </a:lvl4pPr>
            <a:lvl5pPr marL="17145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6"/>
          <p:cNvSpPr>
            <a:spLocks noGrp="1" noChangeArrowheads="1"/>
          </p:cNvSpPr>
          <p:nvPr>
            <p:ph type="sldNum" sz="quarter" idx="4"/>
          </p:nvPr>
        </p:nvSpPr>
        <p:spPr bwMode="auto">
          <a:xfrm>
            <a:off x="8817428" y="6215063"/>
            <a:ext cx="217715" cy="214313"/>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noAutofit/>
          </a:bodyPr>
          <a:lstStyle>
            <a:lvl1pPr algn="r">
              <a:defRPr sz="1125">
                <a:solidFill>
                  <a:srgbClr val="5F5F5F"/>
                </a:solidFill>
                <a:latin typeface="Calibri" pitchFamily="34" charset="0"/>
                <a:cs typeface="Calibri" pitchFamily="34" charset="0"/>
              </a:defRPr>
            </a:lvl1pPr>
          </a:lstStyle>
          <a:p>
            <a:fld id="{3FE72676-CC76-4A6C-BED4-CE87170E188B}" type="slidenum">
              <a:rPr lang="en-US" smtClean="0"/>
              <a:pPr/>
              <a:t>‹#›</a:t>
            </a:fld>
            <a:endParaRPr lang="en-US" dirty="0"/>
          </a:p>
        </p:txBody>
      </p:sp>
    </p:spTree>
    <p:extLst>
      <p:ext uri="{BB962C8B-B14F-4D97-AF65-F5344CB8AC3E}">
        <p14:creationId xmlns:p14="http://schemas.microsoft.com/office/powerpoint/2010/main" val="40707875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88493" y="6356354"/>
            <a:ext cx="2133600" cy="365125"/>
          </a:xfrm>
          <a:prstGeom prst="rect">
            <a:avLst/>
          </a:prstGeom>
        </p:spPr>
        <p:txBody>
          <a:bodyPr/>
          <a:lstStyle>
            <a:lvl1pPr>
              <a:defRPr sz="800"/>
            </a:lvl1pPr>
          </a:lstStyle>
          <a:p>
            <a:fld id="{FBC69D07-9757-42DF-9ADC-DA51F2FAE840}" type="datetime1">
              <a:rPr lang="en-US" smtClean="0"/>
              <a:t>9/14/2020</a:t>
            </a:fld>
            <a:endParaRPr lang="en-US" dirty="0"/>
          </a:p>
        </p:txBody>
      </p:sp>
      <p:sp>
        <p:nvSpPr>
          <p:cNvPr id="3" name="Footer Placeholder 2"/>
          <p:cNvSpPr>
            <a:spLocks noGrp="1"/>
          </p:cNvSpPr>
          <p:nvPr>
            <p:ph type="ftr" sz="quarter" idx="11"/>
          </p:nvPr>
        </p:nvSpPr>
        <p:spPr/>
        <p:txBody>
          <a:bodyPr/>
          <a:lstStyle>
            <a:lvl1pPr>
              <a:defRPr sz="800"/>
            </a:lvl1pPr>
          </a:lstStyle>
          <a:p>
            <a:endParaRPr lang="en-US" dirty="0"/>
          </a:p>
        </p:txBody>
      </p:sp>
      <p:sp>
        <p:nvSpPr>
          <p:cNvPr id="4" name="Slide Number Placeholder 3"/>
          <p:cNvSpPr>
            <a:spLocks noGrp="1"/>
          </p:cNvSpPr>
          <p:nvPr>
            <p:ph type="sldNum" sz="quarter" idx="12"/>
          </p:nvPr>
        </p:nvSpPr>
        <p:spPr/>
        <p:txBody>
          <a:bodyPr/>
          <a:lstStyle>
            <a:lvl1pPr>
              <a:defRPr sz="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0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29600" y="6356354"/>
            <a:ext cx="457200" cy="365125"/>
          </a:xfrm>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hasCustomPrompt="1"/>
          </p:nvPr>
        </p:nvSpPr>
        <p:spPr>
          <a:xfrm>
            <a:off x="400051" y="6329366"/>
            <a:ext cx="7115175" cy="357188"/>
          </a:xfrm>
        </p:spPr>
        <p:txBody>
          <a:bodyPr anchor="b">
            <a:normAutofit/>
          </a:bodyPr>
          <a:lstStyle>
            <a:lvl1pPr marL="0" indent="0">
              <a:buNone/>
              <a:defRPr sz="1000" b="0">
                <a:solidFill>
                  <a:schemeClr val="tx1">
                    <a:lumMod val="65000"/>
                    <a:lumOff val="35000"/>
                  </a:schemeClr>
                </a:solidFill>
              </a:defRPr>
            </a:lvl1pPr>
          </a:lstStyle>
          <a:p>
            <a:pPr lvl="0"/>
            <a:r>
              <a:rPr lang="en-US" dirty="0"/>
              <a:t>Footer</a:t>
            </a:r>
          </a:p>
        </p:txBody>
      </p:sp>
    </p:spTree>
    <p:custDataLst>
      <p:tags r:id="rId1"/>
    </p:custDataLst>
    <p:extLst>
      <p:ext uri="{BB962C8B-B14F-4D97-AF65-F5344CB8AC3E}">
        <p14:creationId xmlns:p14="http://schemas.microsoft.com/office/powerpoint/2010/main" val="309769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a:xfrm>
            <a:off x="8201024" y="6356354"/>
            <a:ext cx="485775" cy="365125"/>
          </a:xfrm>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1625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96885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2142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3261" y="214313"/>
            <a:ext cx="8437757" cy="571500"/>
          </a:xfrm>
        </p:spPr>
        <p:txBody>
          <a:bodyPr>
            <a:noAutofit/>
          </a:bodyPr>
          <a:lstStyle>
            <a:lvl1pPr algn="l">
              <a:defRPr sz="1800">
                <a:solidFill>
                  <a:srgbClr val="0070C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defTabSz="864392"/>
            <a:fld id="{7B6B1C32-E567-445C-9FD5-2A0B0A08DD29}" type="slidenum">
              <a:rPr lang="en-US" smtClean="0"/>
              <a:pPr defTabSz="864392"/>
              <a:t>‹#›</a:t>
            </a:fld>
            <a:endParaRPr lang="en-US" dirty="0"/>
          </a:p>
        </p:txBody>
      </p:sp>
      <p:sp>
        <p:nvSpPr>
          <p:cNvPr id="6" name="Text Placeholder 5"/>
          <p:cNvSpPr>
            <a:spLocks noGrp="1"/>
          </p:cNvSpPr>
          <p:nvPr>
            <p:ph type="body" sz="quarter" idx="12"/>
          </p:nvPr>
        </p:nvSpPr>
        <p:spPr>
          <a:xfrm>
            <a:off x="362858" y="928687"/>
            <a:ext cx="8418286" cy="5143500"/>
          </a:xfrm>
        </p:spPr>
        <p:txBody>
          <a:bodyPr/>
          <a:lstStyle>
            <a:lvl1pPr marL="228600" indent="-2286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7935806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457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812801"/>
            <a:ext cx="8229600" cy="53133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8870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
        <p:nvSpPr>
          <p:cNvPr id="7" name="Text Placeholder 9">
            <a:extLst>
              <a:ext uri="{FF2B5EF4-FFF2-40B4-BE49-F238E27FC236}">
                <a16:creationId xmlns="" xmlns:a16="http://schemas.microsoft.com/office/drawing/2014/main" id="{6D06CB8A-E853-49F0-9E65-880AD6E5E27A}"/>
              </a:ext>
            </a:extLst>
          </p:cNvPr>
          <p:cNvSpPr txBox="1">
            <a:spLocks/>
          </p:cNvSpPr>
          <p:nvPr userDrawn="1"/>
        </p:nvSpPr>
        <p:spPr>
          <a:xfrm>
            <a:off x="400051" y="6461715"/>
            <a:ext cx="1705475" cy="357188"/>
          </a:xfrm>
          <a:prstGeom prst="rect">
            <a:avLst/>
          </a:prstGeom>
        </p:spPr>
        <p:txBody>
          <a:bodyPr anchor="b">
            <a:normAutofit/>
          </a:bodyPr>
          <a:lstStyle>
            <a:lvl1pPr marL="0" indent="0" algn="l" defTabSz="457200" rtl="0" eaLnBrk="1" latinLnBrk="0" hangingPunct="1">
              <a:spcBef>
                <a:spcPct val="20000"/>
              </a:spcBef>
              <a:buFont typeface="Arial"/>
              <a:buNone/>
              <a:defRPr sz="1000" b="0" kern="1200">
                <a:solidFill>
                  <a:schemeClr val="tx1">
                    <a:lumMod val="65000"/>
                    <a:lumOff val="35000"/>
                  </a:schemeClr>
                </a:solidFill>
                <a:latin typeface="+mn-lt"/>
                <a:ea typeface="+mn-ea"/>
                <a:cs typeface="+mn-cs"/>
              </a:defRPr>
            </a:lvl1pPr>
            <a:lvl2pPr marL="396875"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738188" indent="-163513" algn="l" defTabSz="457200" rtl="0" eaLnBrk="1" latinLnBrk="0" hangingPunct="1">
              <a:spcBef>
                <a:spcPct val="20000"/>
              </a:spcBef>
              <a:buFont typeface="Arial"/>
              <a:buChar char="•"/>
              <a:defRPr sz="1200" kern="1200">
                <a:solidFill>
                  <a:schemeClr val="tx1"/>
                </a:solidFill>
                <a:latin typeface="+mn-lt"/>
                <a:ea typeface="+mn-ea"/>
                <a:cs typeface="+mn-cs"/>
              </a:defRPr>
            </a:lvl3pPr>
            <a:lvl4pPr marL="1090613"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11275" indent="-228600" algn="l" defTabSz="457200" rtl="0" eaLnBrk="1" latinLnBrk="0" hangingPunct="1">
              <a:spcBef>
                <a:spcPct val="20000"/>
              </a:spcBef>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lumMod val="50000"/>
                  </a:schemeClr>
                </a:solidFill>
                <a:sym typeface="Symbol" panose="05050102010706020507" pitchFamily="18" charset="2"/>
              </a:rPr>
              <a:t> Foodservice IP</a:t>
            </a:r>
            <a:endParaRPr lang="en-US" dirty="0">
              <a:solidFill>
                <a:schemeClr val="bg1">
                  <a:lumMod val="50000"/>
                </a:schemeClr>
              </a:solidFill>
            </a:endParaRPr>
          </a:p>
        </p:txBody>
      </p:sp>
    </p:spTree>
    <p:extLst>
      <p:ext uri="{BB962C8B-B14F-4D97-AF65-F5344CB8AC3E}">
        <p14:creationId xmlns:p14="http://schemas.microsoft.com/office/powerpoint/2010/main" val="17819131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717" r:id="rId22"/>
    <p:sldLayoutId id="2147483718"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5" r:id="rId37"/>
  </p:sldLayoutIdLst>
  <p:hf hdr="0" ftr="0" dt="0"/>
  <p:txStyles>
    <p:titleStyle>
      <a:lvl1pPr algn="ctr" defTabSz="457200" rtl="0" eaLnBrk="1" latinLnBrk="0" hangingPunct="1">
        <a:spcBef>
          <a:spcPct val="0"/>
        </a:spcBef>
        <a:buNone/>
        <a:defRPr sz="1800" kern="1200">
          <a:solidFill>
            <a:schemeClr val="tx1"/>
          </a:solidFill>
          <a:latin typeface="+mj-lt"/>
          <a:ea typeface="+mj-ea"/>
          <a:cs typeface="+mj-cs"/>
        </a:defRPr>
      </a:lvl1pPr>
    </p:titleStyle>
    <p:bodyStyle>
      <a:lvl1pPr marL="230188" indent="-230188" algn="l" defTabSz="457200" rtl="0" eaLnBrk="1" latinLnBrk="0" hangingPunct="1">
        <a:spcBef>
          <a:spcPct val="20000"/>
        </a:spcBef>
        <a:buFont typeface="Arial"/>
        <a:buChar char="•"/>
        <a:defRPr sz="1200" kern="1200">
          <a:solidFill>
            <a:schemeClr val="tx1"/>
          </a:solidFill>
          <a:latin typeface="+mn-lt"/>
          <a:ea typeface="+mn-ea"/>
          <a:cs typeface="+mn-cs"/>
        </a:defRPr>
      </a:lvl1pPr>
      <a:lvl2pPr marL="396875" indent="-1714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738188" indent="-163513" algn="l" defTabSz="457200" rtl="0" eaLnBrk="1" latinLnBrk="0" hangingPunct="1">
        <a:spcBef>
          <a:spcPct val="20000"/>
        </a:spcBef>
        <a:buFont typeface="Arial"/>
        <a:buChar char="•"/>
        <a:defRPr sz="1200" kern="1200">
          <a:solidFill>
            <a:schemeClr val="tx1"/>
          </a:solidFill>
          <a:latin typeface="+mn-lt"/>
          <a:ea typeface="+mn-ea"/>
          <a:cs typeface="+mn-cs"/>
        </a:defRPr>
      </a:lvl3pPr>
      <a:lvl4pPr marL="1090613"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11275" indent="-228600" algn="l" defTabSz="457200" rtl="0" eaLnBrk="1" latinLnBrk="0" hangingPunct="1">
        <a:spcBef>
          <a:spcPct val="20000"/>
        </a:spcBef>
        <a:buFont typeface="Arial"/>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573" r="12324"/>
          <a:stretch/>
        </p:blipFill>
        <p:spPr>
          <a:xfrm>
            <a:off x="0" y="-136933"/>
            <a:ext cx="9232383" cy="7008160"/>
          </a:xfrm>
          <a:prstGeom prst="rect">
            <a:avLst/>
          </a:prstGeom>
        </p:spPr>
      </p:pic>
      <p:sp>
        <p:nvSpPr>
          <p:cNvPr id="2" name="Slide Number Placeholder 1">
            <a:extLst>
              <a:ext uri="{FF2B5EF4-FFF2-40B4-BE49-F238E27FC236}">
                <a16:creationId xmlns="" xmlns:a16="http://schemas.microsoft.com/office/drawing/2014/main" id="{3E345965-3569-4966-95D7-0124F8D34988}"/>
              </a:ext>
            </a:extLst>
          </p:cNvPr>
          <p:cNvSpPr>
            <a:spLocks noGrp="1"/>
          </p:cNvSpPr>
          <p:nvPr>
            <p:ph type="sldNum" sz="quarter" idx="12"/>
          </p:nvPr>
        </p:nvSpPr>
        <p:spPr/>
        <p:txBody>
          <a:bodyPr/>
          <a:lstStyle/>
          <a:p>
            <a:fld id="{4FAB73BC-B049-4115-A692-8D63A059BFB8}" type="slidenum">
              <a:rPr lang="en-US" smtClean="0">
                <a:solidFill>
                  <a:prstClr val="black">
                    <a:tint val="75000"/>
                  </a:prstClr>
                </a:solidFill>
              </a:rPr>
              <a:pPr/>
              <a:t>1</a:t>
            </a:fld>
            <a:endParaRPr lang="en-US" dirty="0">
              <a:solidFill>
                <a:prstClr val="black">
                  <a:tint val="75000"/>
                </a:prstClr>
              </a:solidFill>
            </a:endParaRPr>
          </a:p>
        </p:txBody>
      </p:sp>
      <p:sp>
        <p:nvSpPr>
          <p:cNvPr id="29" name="Rectangle 28">
            <a:extLst>
              <a:ext uri="{FF2B5EF4-FFF2-40B4-BE49-F238E27FC236}">
                <a16:creationId xmlns="" xmlns:a16="http://schemas.microsoft.com/office/drawing/2014/main" id="{D1D34916-91BB-4525-AD81-822BD29B48B2}"/>
              </a:ext>
            </a:extLst>
          </p:cNvPr>
          <p:cNvSpPr/>
          <p:nvPr/>
        </p:nvSpPr>
        <p:spPr>
          <a:xfrm>
            <a:off x="-34430" y="-49019"/>
            <a:ext cx="8721230" cy="6842779"/>
          </a:xfrm>
          <a:prstGeom prst="rect">
            <a:avLst/>
          </a:prstGeom>
          <a:gradFill flip="none" rotWithShape="1">
            <a:gsLst>
              <a:gs pos="14000">
                <a:schemeClr val="tx1"/>
              </a:gs>
              <a:gs pos="73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grpSp>
        <p:nvGrpSpPr>
          <p:cNvPr id="13" name="Group 12">
            <a:extLst>
              <a:ext uri="{FF2B5EF4-FFF2-40B4-BE49-F238E27FC236}">
                <a16:creationId xmlns="" xmlns:a16="http://schemas.microsoft.com/office/drawing/2014/main" id="{A8DD395D-7392-4773-8F80-6D2C0284E76C}"/>
              </a:ext>
            </a:extLst>
          </p:cNvPr>
          <p:cNvGrpSpPr/>
          <p:nvPr/>
        </p:nvGrpSpPr>
        <p:grpSpPr>
          <a:xfrm>
            <a:off x="-46893" y="-151912"/>
            <a:ext cx="9355016" cy="1003267"/>
            <a:chOff x="-533097" y="-56772"/>
            <a:chExt cx="9747435" cy="1061311"/>
          </a:xfrm>
        </p:grpSpPr>
        <p:sp>
          <p:nvSpPr>
            <p:cNvPr id="6" name="Rectangle 32">
              <a:extLst>
                <a:ext uri="{FF2B5EF4-FFF2-40B4-BE49-F238E27FC236}">
                  <a16:creationId xmlns="" xmlns:a16="http://schemas.microsoft.com/office/drawing/2014/main" id="{63E1002B-5E17-4AE6-9636-5B8C267C2A9D}"/>
                </a:ext>
              </a:extLst>
            </p:cNvPr>
            <p:cNvSpPr/>
            <p:nvPr/>
          </p:nvSpPr>
          <p:spPr>
            <a:xfrm flipH="1">
              <a:off x="-492966" y="-56772"/>
              <a:ext cx="9628387" cy="1061311"/>
            </a:xfrm>
            <a:custGeom>
              <a:avLst/>
              <a:gdLst>
                <a:gd name="connsiteX0" fmla="*/ 0 w 3990109"/>
                <a:gd name="connsiteY0" fmla="*/ 0 h 1622516"/>
                <a:gd name="connsiteX1" fmla="*/ 3990109 w 3990109"/>
                <a:gd name="connsiteY1" fmla="*/ 0 h 1622516"/>
                <a:gd name="connsiteX2" fmla="*/ 3990109 w 3990109"/>
                <a:gd name="connsiteY2" fmla="*/ 1622516 h 1622516"/>
                <a:gd name="connsiteX3" fmla="*/ 0 w 3990109"/>
                <a:gd name="connsiteY3" fmla="*/ 1622516 h 1622516"/>
                <a:gd name="connsiteX4" fmla="*/ 0 w 3990109"/>
                <a:gd name="connsiteY4" fmla="*/ 0 h 1622516"/>
                <a:gd name="connsiteX0" fmla="*/ 0 w 3990109"/>
                <a:gd name="connsiteY0" fmla="*/ 0 h 1622516"/>
                <a:gd name="connsiteX1" fmla="*/ 3990109 w 3990109"/>
                <a:gd name="connsiteY1" fmla="*/ 0 h 1622516"/>
                <a:gd name="connsiteX2" fmla="*/ 27709 w 3990109"/>
                <a:gd name="connsiteY2" fmla="*/ 1622516 h 1622516"/>
                <a:gd name="connsiteX3" fmla="*/ 0 w 3990109"/>
                <a:gd name="connsiteY3" fmla="*/ 1622516 h 1622516"/>
                <a:gd name="connsiteX4" fmla="*/ 0 w 3990109"/>
                <a:gd name="connsiteY4" fmla="*/ 0 h 162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109" h="1622516">
                  <a:moveTo>
                    <a:pt x="0" y="0"/>
                  </a:moveTo>
                  <a:lnTo>
                    <a:pt x="3990109" y="0"/>
                  </a:lnTo>
                  <a:lnTo>
                    <a:pt x="27709" y="1622516"/>
                  </a:lnTo>
                  <a:lnTo>
                    <a:pt x="0" y="1622516"/>
                  </a:lnTo>
                  <a:lnTo>
                    <a:pt x="0" y="0"/>
                  </a:lnTo>
                  <a:close/>
                </a:path>
              </a:pathLst>
            </a:custGeom>
            <a:gradFill>
              <a:gsLst>
                <a:gs pos="29000">
                  <a:schemeClr val="accent3">
                    <a:alpha val="75000"/>
                  </a:schemeClr>
                </a:gs>
                <a:gs pos="0">
                  <a:schemeClr val="accent4">
                    <a:alpha val="63000"/>
                  </a:schemeClr>
                </a:gs>
              </a:gsLst>
              <a:lin ang="0" scaled="1"/>
            </a:gradFill>
          </p:spPr>
          <p:txBody>
            <a:bodyPr wrap="square" rtlCol="0" anchor="ctr">
              <a:spAutoFit/>
            </a:bodyPr>
            <a:lstStyle/>
            <a:p>
              <a:pPr algn="ctr" fontAlgn="b"/>
              <a:endParaRPr lang="en-US" dirty="0">
                <a:solidFill>
                  <a:schemeClr val="bg1"/>
                </a:solidFill>
              </a:endParaRPr>
            </a:p>
          </p:txBody>
        </p:sp>
        <p:sp>
          <p:nvSpPr>
            <p:cNvPr id="8" name="Rectangle 4">
              <a:extLst>
                <a:ext uri="{FF2B5EF4-FFF2-40B4-BE49-F238E27FC236}">
                  <a16:creationId xmlns="" xmlns:a16="http://schemas.microsoft.com/office/drawing/2014/main" id="{D4AA3163-9772-4565-B50E-67CB8839C606}"/>
                </a:ext>
              </a:extLst>
            </p:cNvPr>
            <p:cNvSpPr/>
            <p:nvPr/>
          </p:nvSpPr>
          <p:spPr>
            <a:xfrm rot="355861">
              <a:off x="-533097" y="388872"/>
              <a:ext cx="9747435" cy="257480"/>
            </a:xfrm>
            <a:custGeom>
              <a:avLst/>
              <a:gdLst>
                <a:gd name="connsiteX0" fmla="*/ 0 w 10216662"/>
                <a:gd name="connsiteY0" fmla="*/ 0 h 263769"/>
                <a:gd name="connsiteX1" fmla="*/ 10216662 w 10216662"/>
                <a:gd name="connsiteY1" fmla="*/ 0 h 263769"/>
                <a:gd name="connsiteX2" fmla="*/ 10216662 w 10216662"/>
                <a:gd name="connsiteY2" fmla="*/ 263769 h 263769"/>
                <a:gd name="connsiteX3" fmla="*/ 0 w 10216662"/>
                <a:gd name="connsiteY3" fmla="*/ 263769 h 263769"/>
                <a:gd name="connsiteX4" fmla="*/ 0 w 10216662"/>
                <a:gd name="connsiteY4" fmla="*/ 0 h 263769"/>
                <a:gd name="connsiteX0" fmla="*/ 0 w 10216662"/>
                <a:gd name="connsiteY0" fmla="*/ 0 h 263769"/>
                <a:gd name="connsiteX1" fmla="*/ 10216662 w 10216662"/>
                <a:gd name="connsiteY1" fmla="*/ 0 h 263769"/>
                <a:gd name="connsiteX2" fmla="*/ 10216662 w 10216662"/>
                <a:gd name="connsiteY2" fmla="*/ 263769 h 263769"/>
                <a:gd name="connsiteX3" fmla="*/ 584520 w 10216662"/>
                <a:gd name="connsiteY3" fmla="*/ 258972 h 263769"/>
                <a:gd name="connsiteX4" fmla="*/ 0 w 10216662"/>
                <a:gd name="connsiteY4" fmla="*/ 0 h 263769"/>
                <a:gd name="connsiteX0" fmla="*/ 0 w 9655723"/>
                <a:gd name="connsiteY0" fmla="*/ 86915 h 263769"/>
                <a:gd name="connsiteX1" fmla="*/ 9655723 w 9655723"/>
                <a:gd name="connsiteY1" fmla="*/ 0 h 263769"/>
                <a:gd name="connsiteX2" fmla="*/ 9655723 w 9655723"/>
                <a:gd name="connsiteY2" fmla="*/ 263769 h 263769"/>
                <a:gd name="connsiteX3" fmla="*/ 23581 w 9655723"/>
                <a:gd name="connsiteY3" fmla="*/ 258972 h 263769"/>
                <a:gd name="connsiteX4" fmla="*/ 0 w 9655723"/>
                <a:gd name="connsiteY4" fmla="*/ 86915 h 263769"/>
                <a:gd name="connsiteX0" fmla="*/ 0 w 9655723"/>
                <a:gd name="connsiteY0" fmla="*/ 74351 h 251205"/>
                <a:gd name="connsiteX1" fmla="*/ 9284988 w 9655723"/>
                <a:gd name="connsiteY1" fmla="*/ 0 h 251205"/>
                <a:gd name="connsiteX2" fmla="*/ 9655723 w 9655723"/>
                <a:gd name="connsiteY2" fmla="*/ 251205 h 251205"/>
                <a:gd name="connsiteX3" fmla="*/ 23581 w 9655723"/>
                <a:gd name="connsiteY3" fmla="*/ 246408 h 251205"/>
                <a:gd name="connsiteX4" fmla="*/ 0 w 9655723"/>
                <a:gd name="connsiteY4" fmla="*/ 74351 h 251205"/>
                <a:gd name="connsiteX0" fmla="*/ 0 w 9328267"/>
                <a:gd name="connsiteY0" fmla="*/ 74351 h 246408"/>
                <a:gd name="connsiteX1" fmla="*/ 9284988 w 9328267"/>
                <a:gd name="connsiteY1" fmla="*/ 0 h 246408"/>
                <a:gd name="connsiteX2" fmla="*/ 9328267 w 9328267"/>
                <a:gd name="connsiteY2" fmla="*/ 187237 h 246408"/>
                <a:gd name="connsiteX3" fmla="*/ 23581 w 9328267"/>
                <a:gd name="connsiteY3" fmla="*/ 246408 h 246408"/>
                <a:gd name="connsiteX4" fmla="*/ 0 w 9328267"/>
                <a:gd name="connsiteY4" fmla="*/ 74351 h 24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267" h="246408">
                  <a:moveTo>
                    <a:pt x="0" y="74351"/>
                  </a:moveTo>
                  <a:lnTo>
                    <a:pt x="9284988" y="0"/>
                  </a:lnTo>
                  <a:lnTo>
                    <a:pt x="9328267" y="187237"/>
                  </a:lnTo>
                  <a:lnTo>
                    <a:pt x="23581" y="246408"/>
                  </a:lnTo>
                  <a:lnTo>
                    <a:pt x="0" y="74351"/>
                  </a:lnTo>
                  <a:close/>
                </a:path>
              </a:pathLst>
            </a:custGeom>
            <a:solidFill>
              <a:schemeClr val="bg1"/>
            </a:solidFill>
          </p:spPr>
          <p:txBody>
            <a:bodyPr wrap="none" rtlCol="0" anchor="ctr">
              <a:spAutoFit/>
            </a:bodyPr>
            <a:lstStyle/>
            <a:p>
              <a:pPr algn="ctr" fontAlgn="b"/>
              <a:endParaRPr lang="en-US" dirty="0">
                <a:solidFill>
                  <a:schemeClr val="bg1"/>
                </a:solidFill>
              </a:endParaRPr>
            </a:p>
          </p:txBody>
        </p:sp>
      </p:grpSp>
      <p:grpSp>
        <p:nvGrpSpPr>
          <p:cNvPr id="11" name="Group 10">
            <a:extLst>
              <a:ext uri="{FF2B5EF4-FFF2-40B4-BE49-F238E27FC236}">
                <a16:creationId xmlns="" xmlns:a16="http://schemas.microsoft.com/office/drawing/2014/main" id="{54263DA9-7486-49B3-A4C1-B500A0FFF69E}"/>
              </a:ext>
            </a:extLst>
          </p:cNvPr>
          <p:cNvGrpSpPr/>
          <p:nvPr/>
        </p:nvGrpSpPr>
        <p:grpSpPr>
          <a:xfrm>
            <a:off x="-121649" y="5845651"/>
            <a:ext cx="9417309" cy="1025367"/>
            <a:chOff x="-587745" y="6023962"/>
            <a:chExt cx="9747435" cy="1061311"/>
          </a:xfrm>
        </p:grpSpPr>
        <p:sp>
          <p:nvSpPr>
            <p:cNvPr id="7" name="Rectangle 32">
              <a:extLst>
                <a:ext uri="{FF2B5EF4-FFF2-40B4-BE49-F238E27FC236}">
                  <a16:creationId xmlns="" xmlns:a16="http://schemas.microsoft.com/office/drawing/2014/main" id="{CFA3E0E0-2353-4072-9533-0D0CFBC00AE5}"/>
                </a:ext>
              </a:extLst>
            </p:cNvPr>
            <p:cNvSpPr/>
            <p:nvPr/>
          </p:nvSpPr>
          <p:spPr>
            <a:xfrm rot="10800000" flipH="1">
              <a:off x="-519882" y="6023962"/>
              <a:ext cx="9554888" cy="1061311"/>
            </a:xfrm>
            <a:custGeom>
              <a:avLst/>
              <a:gdLst>
                <a:gd name="connsiteX0" fmla="*/ 0 w 3990109"/>
                <a:gd name="connsiteY0" fmla="*/ 0 h 1622516"/>
                <a:gd name="connsiteX1" fmla="*/ 3990109 w 3990109"/>
                <a:gd name="connsiteY1" fmla="*/ 0 h 1622516"/>
                <a:gd name="connsiteX2" fmla="*/ 3990109 w 3990109"/>
                <a:gd name="connsiteY2" fmla="*/ 1622516 h 1622516"/>
                <a:gd name="connsiteX3" fmla="*/ 0 w 3990109"/>
                <a:gd name="connsiteY3" fmla="*/ 1622516 h 1622516"/>
                <a:gd name="connsiteX4" fmla="*/ 0 w 3990109"/>
                <a:gd name="connsiteY4" fmla="*/ 0 h 1622516"/>
                <a:gd name="connsiteX0" fmla="*/ 0 w 3990109"/>
                <a:gd name="connsiteY0" fmla="*/ 0 h 1622516"/>
                <a:gd name="connsiteX1" fmla="*/ 3990109 w 3990109"/>
                <a:gd name="connsiteY1" fmla="*/ 0 h 1622516"/>
                <a:gd name="connsiteX2" fmla="*/ 27709 w 3990109"/>
                <a:gd name="connsiteY2" fmla="*/ 1622516 h 1622516"/>
                <a:gd name="connsiteX3" fmla="*/ 0 w 3990109"/>
                <a:gd name="connsiteY3" fmla="*/ 1622516 h 1622516"/>
                <a:gd name="connsiteX4" fmla="*/ 0 w 3990109"/>
                <a:gd name="connsiteY4" fmla="*/ 0 h 162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0109" h="1622516">
                  <a:moveTo>
                    <a:pt x="0" y="0"/>
                  </a:moveTo>
                  <a:lnTo>
                    <a:pt x="3990109" y="0"/>
                  </a:lnTo>
                  <a:lnTo>
                    <a:pt x="27709" y="1622516"/>
                  </a:lnTo>
                  <a:lnTo>
                    <a:pt x="0" y="1622516"/>
                  </a:lnTo>
                  <a:lnTo>
                    <a:pt x="0" y="0"/>
                  </a:lnTo>
                  <a:close/>
                </a:path>
              </a:pathLst>
            </a:custGeom>
            <a:gradFill>
              <a:gsLst>
                <a:gs pos="29000">
                  <a:schemeClr val="accent2">
                    <a:alpha val="80000"/>
                  </a:schemeClr>
                </a:gs>
                <a:gs pos="0">
                  <a:srgbClr val="0070C0"/>
                </a:gs>
              </a:gsLst>
              <a:lin ang="0" scaled="1"/>
            </a:gradFill>
          </p:spPr>
          <p:txBody>
            <a:bodyPr wrap="square" rtlCol="0" anchor="ctr">
              <a:spAutoFit/>
            </a:bodyPr>
            <a:lstStyle/>
            <a:p>
              <a:pPr algn="ctr" fontAlgn="b"/>
              <a:endParaRPr lang="en-US" dirty="0">
                <a:solidFill>
                  <a:schemeClr val="bg1"/>
                </a:solidFill>
              </a:endParaRPr>
            </a:p>
          </p:txBody>
        </p:sp>
        <p:sp>
          <p:nvSpPr>
            <p:cNvPr id="9" name="Rectangle 4">
              <a:extLst>
                <a:ext uri="{FF2B5EF4-FFF2-40B4-BE49-F238E27FC236}">
                  <a16:creationId xmlns="" xmlns:a16="http://schemas.microsoft.com/office/drawing/2014/main" id="{69D37940-C2D7-4716-B655-221CBF9B88EF}"/>
                </a:ext>
              </a:extLst>
            </p:cNvPr>
            <p:cNvSpPr/>
            <p:nvPr/>
          </p:nvSpPr>
          <p:spPr>
            <a:xfrm rot="445772">
              <a:off x="-587745" y="6428052"/>
              <a:ext cx="9747435" cy="257480"/>
            </a:xfrm>
            <a:custGeom>
              <a:avLst/>
              <a:gdLst>
                <a:gd name="connsiteX0" fmla="*/ 0 w 10216662"/>
                <a:gd name="connsiteY0" fmla="*/ 0 h 263769"/>
                <a:gd name="connsiteX1" fmla="*/ 10216662 w 10216662"/>
                <a:gd name="connsiteY1" fmla="*/ 0 h 263769"/>
                <a:gd name="connsiteX2" fmla="*/ 10216662 w 10216662"/>
                <a:gd name="connsiteY2" fmla="*/ 263769 h 263769"/>
                <a:gd name="connsiteX3" fmla="*/ 0 w 10216662"/>
                <a:gd name="connsiteY3" fmla="*/ 263769 h 263769"/>
                <a:gd name="connsiteX4" fmla="*/ 0 w 10216662"/>
                <a:gd name="connsiteY4" fmla="*/ 0 h 263769"/>
                <a:gd name="connsiteX0" fmla="*/ 0 w 10216662"/>
                <a:gd name="connsiteY0" fmla="*/ 0 h 263769"/>
                <a:gd name="connsiteX1" fmla="*/ 10216662 w 10216662"/>
                <a:gd name="connsiteY1" fmla="*/ 0 h 263769"/>
                <a:gd name="connsiteX2" fmla="*/ 10216662 w 10216662"/>
                <a:gd name="connsiteY2" fmla="*/ 263769 h 263769"/>
                <a:gd name="connsiteX3" fmla="*/ 584520 w 10216662"/>
                <a:gd name="connsiteY3" fmla="*/ 258972 h 263769"/>
                <a:gd name="connsiteX4" fmla="*/ 0 w 10216662"/>
                <a:gd name="connsiteY4" fmla="*/ 0 h 263769"/>
                <a:gd name="connsiteX0" fmla="*/ 0 w 9655723"/>
                <a:gd name="connsiteY0" fmla="*/ 86915 h 263769"/>
                <a:gd name="connsiteX1" fmla="*/ 9655723 w 9655723"/>
                <a:gd name="connsiteY1" fmla="*/ 0 h 263769"/>
                <a:gd name="connsiteX2" fmla="*/ 9655723 w 9655723"/>
                <a:gd name="connsiteY2" fmla="*/ 263769 h 263769"/>
                <a:gd name="connsiteX3" fmla="*/ 23581 w 9655723"/>
                <a:gd name="connsiteY3" fmla="*/ 258972 h 263769"/>
                <a:gd name="connsiteX4" fmla="*/ 0 w 9655723"/>
                <a:gd name="connsiteY4" fmla="*/ 86915 h 263769"/>
                <a:gd name="connsiteX0" fmla="*/ 0 w 9655723"/>
                <a:gd name="connsiteY0" fmla="*/ 74351 h 251205"/>
                <a:gd name="connsiteX1" fmla="*/ 9284988 w 9655723"/>
                <a:gd name="connsiteY1" fmla="*/ 0 h 251205"/>
                <a:gd name="connsiteX2" fmla="*/ 9655723 w 9655723"/>
                <a:gd name="connsiteY2" fmla="*/ 251205 h 251205"/>
                <a:gd name="connsiteX3" fmla="*/ 23581 w 9655723"/>
                <a:gd name="connsiteY3" fmla="*/ 246408 h 251205"/>
                <a:gd name="connsiteX4" fmla="*/ 0 w 9655723"/>
                <a:gd name="connsiteY4" fmla="*/ 74351 h 251205"/>
                <a:gd name="connsiteX0" fmla="*/ 0 w 9328267"/>
                <a:gd name="connsiteY0" fmla="*/ 74351 h 246408"/>
                <a:gd name="connsiteX1" fmla="*/ 9284988 w 9328267"/>
                <a:gd name="connsiteY1" fmla="*/ 0 h 246408"/>
                <a:gd name="connsiteX2" fmla="*/ 9328267 w 9328267"/>
                <a:gd name="connsiteY2" fmla="*/ 187237 h 246408"/>
                <a:gd name="connsiteX3" fmla="*/ 23581 w 9328267"/>
                <a:gd name="connsiteY3" fmla="*/ 246408 h 246408"/>
                <a:gd name="connsiteX4" fmla="*/ 0 w 9328267"/>
                <a:gd name="connsiteY4" fmla="*/ 74351 h 246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267" h="246408">
                  <a:moveTo>
                    <a:pt x="0" y="74351"/>
                  </a:moveTo>
                  <a:lnTo>
                    <a:pt x="9284988" y="0"/>
                  </a:lnTo>
                  <a:lnTo>
                    <a:pt x="9328267" y="187237"/>
                  </a:lnTo>
                  <a:lnTo>
                    <a:pt x="23581" y="246408"/>
                  </a:lnTo>
                  <a:lnTo>
                    <a:pt x="0" y="74351"/>
                  </a:lnTo>
                  <a:close/>
                </a:path>
              </a:pathLst>
            </a:custGeom>
            <a:solidFill>
              <a:schemeClr val="bg1"/>
            </a:solidFill>
          </p:spPr>
          <p:txBody>
            <a:bodyPr wrap="none" rtlCol="0" anchor="ctr">
              <a:spAutoFit/>
            </a:bodyPr>
            <a:lstStyle/>
            <a:p>
              <a:pPr algn="ctr" fontAlgn="b"/>
              <a:endParaRPr lang="en-US" dirty="0">
                <a:solidFill>
                  <a:schemeClr val="bg1"/>
                </a:solidFill>
              </a:endParaRPr>
            </a:p>
          </p:txBody>
        </p:sp>
      </p:grpSp>
      <p:grpSp>
        <p:nvGrpSpPr>
          <p:cNvPr id="34" name="Group 33">
            <a:extLst>
              <a:ext uri="{FF2B5EF4-FFF2-40B4-BE49-F238E27FC236}">
                <a16:creationId xmlns="" xmlns:a16="http://schemas.microsoft.com/office/drawing/2014/main" id="{73FA5108-BD37-4526-9063-EA5B32A44141}"/>
              </a:ext>
            </a:extLst>
          </p:cNvPr>
          <p:cNvGrpSpPr>
            <a:grpSpLocks noChangeAspect="1"/>
          </p:cNvGrpSpPr>
          <p:nvPr/>
        </p:nvGrpSpPr>
        <p:grpSpPr>
          <a:xfrm>
            <a:off x="128160" y="1095041"/>
            <a:ext cx="2622556" cy="547422"/>
            <a:chOff x="1249682" y="4262060"/>
            <a:chExt cx="7303022" cy="1524403"/>
          </a:xfrm>
        </p:grpSpPr>
        <p:pic>
          <p:nvPicPr>
            <p:cNvPr id="37" name="Picture 36" descr="A picture containing drawing&#10;&#10;Description automatically generated">
              <a:extLst>
                <a:ext uri="{FF2B5EF4-FFF2-40B4-BE49-F238E27FC236}">
                  <a16:creationId xmlns="" xmlns:a16="http://schemas.microsoft.com/office/drawing/2014/main" id="{54A01008-6F03-472C-A0B1-96AD2C012A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58" b="22693"/>
            <a:stretch/>
          </p:blipFill>
          <p:spPr>
            <a:xfrm>
              <a:off x="2305522" y="4262060"/>
              <a:ext cx="6247182" cy="1394946"/>
            </a:xfrm>
            <a:prstGeom prst="rect">
              <a:avLst/>
            </a:prstGeom>
          </p:spPr>
        </p:pic>
        <p:pic>
          <p:nvPicPr>
            <p:cNvPr id="38" name="Picture 37" descr="A picture containing drawing&#10;&#10;Description automatically generated">
              <a:extLst>
                <a:ext uri="{FF2B5EF4-FFF2-40B4-BE49-F238E27FC236}">
                  <a16:creationId xmlns="" xmlns:a16="http://schemas.microsoft.com/office/drawing/2014/main" id="{50519D13-06F3-429B-BF52-B2BF38F4B6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85542" b="15518"/>
            <a:stretch/>
          </p:blipFill>
          <p:spPr>
            <a:xfrm>
              <a:off x="1249682" y="4262060"/>
              <a:ext cx="1055840" cy="1524403"/>
            </a:xfrm>
            <a:prstGeom prst="rect">
              <a:avLst/>
            </a:prstGeom>
          </p:spPr>
        </p:pic>
      </p:grpSp>
      <p:grpSp>
        <p:nvGrpSpPr>
          <p:cNvPr id="41" name="Group 40">
            <a:extLst>
              <a:ext uri="{FF2B5EF4-FFF2-40B4-BE49-F238E27FC236}">
                <a16:creationId xmlns="" xmlns:a16="http://schemas.microsoft.com/office/drawing/2014/main" id="{05548FE1-0A3F-4FFD-A463-65EE1557BA33}"/>
              </a:ext>
            </a:extLst>
          </p:cNvPr>
          <p:cNvGrpSpPr/>
          <p:nvPr/>
        </p:nvGrpSpPr>
        <p:grpSpPr>
          <a:xfrm>
            <a:off x="178070" y="2044978"/>
            <a:ext cx="4672915" cy="2903151"/>
            <a:chOff x="178070" y="1787072"/>
            <a:chExt cx="4672915" cy="2903151"/>
          </a:xfrm>
        </p:grpSpPr>
        <p:grpSp>
          <p:nvGrpSpPr>
            <p:cNvPr id="42" name="Group 41">
              <a:extLst>
                <a:ext uri="{FF2B5EF4-FFF2-40B4-BE49-F238E27FC236}">
                  <a16:creationId xmlns="" xmlns:a16="http://schemas.microsoft.com/office/drawing/2014/main" id="{56FABA08-80D1-4A06-85D0-C019ECB037F1}"/>
                </a:ext>
              </a:extLst>
            </p:cNvPr>
            <p:cNvGrpSpPr/>
            <p:nvPr/>
          </p:nvGrpSpPr>
          <p:grpSpPr>
            <a:xfrm>
              <a:off x="178070" y="1787072"/>
              <a:ext cx="4672915" cy="2806881"/>
              <a:chOff x="208883" y="2268420"/>
              <a:chExt cx="4672915" cy="2806881"/>
            </a:xfrm>
          </p:grpSpPr>
          <p:sp>
            <p:nvSpPr>
              <p:cNvPr id="35" name="Rectangle 34">
                <a:extLst>
                  <a:ext uri="{FF2B5EF4-FFF2-40B4-BE49-F238E27FC236}">
                    <a16:creationId xmlns="" xmlns:a16="http://schemas.microsoft.com/office/drawing/2014/main" id="{E22D6870-B869-4D32-9603-CAF75940C88C}"/>
                  </a:ext>
                </a:extLst>
              </p:cNvPr>
              <p:cNvSpPr/>
              <p:nvPr/>
            </p:nvSpPr>
            <p:spPr>
              <a:xfrm>
                <a:off x="218342" y="2268420"/>
                <a:ext cx="4663456" cy="2431435"/>
              </a:xfrm>
              <a:prstGeom prst="rect">
                <a:avLst/>
              </a:prstGeom>
            </p:spPr>
            <p:txBody>
              <a:bodyPr wrap="none">
                <a:spAutoFit/>
              </a:bodyPr>
              <a:lstStyle/>
              <a:p>
                <a:r>
                  <a:rPr lang="en-US" dirty="0">
                    <a:solidFill>
                      <a:schemeClr val="bg1">
                        <a:lumMod val="50000"/>
                      </a:schemeClr>
                    </a:solidFill>
                  </a:rPr>
                  <a:t>2020 UPDATE</a:t>
                </a:r>
                <a:endParaRPr lang="en-US" dirty="0">
                  <a:solidFill>
                    <a:schemeClr val="bg1">
                      <a:lumMod val="50000"/>
                    </a:schemeClr>
                  </a:solidFill>
                  <a:latin typeface="+mj-lt"/>
                </a:endParaRPr>
              </a:p>
              <a:p>
                <a:r>
                  <a:rPr lang="en-US" sz="3200" dirty="0">
                    <a:solidFill>
                      <a:schemeClr val="bg1"/>
                    </a:solidFill>
                    <a:latin typeface="+mj-lt"/>
                  </a:rPr>
                  <a:t>EVALUATING </a:t>
                </a:r>
                <a:br>
                  <a:rPr lang="en-US" sz="3200" dirty="0">
                    <a:solidFill>
                      <a:schemeClr val="bg1"/>
                    </a:solidFill>
                    <a:latin typeface="+mj-lt"/>
                  </a:rPr>
                </a:br>
                <a:r>
                  <a:rPr lang="en-US" sz="3200" dirty="0">
                    <a:solidFill>
                      <a:schemeClr val="bg1"/>
                    </a:solidFill>
                    <a:latin typeface="+mj-lt"/>
                  </a:rPr>
                  <a:t>OPPORTUNITIES</a:t>
                </a:r>
              </a:p>
              <a:p>
                <a:r>
                  <a:rPr lang="en-US" sz="3200" dirty="0">
                    <a:solidFill>
                      <a:schemeClr val="bg1"/>
                    </a:solidFill>
                    <a:latin typeface="+mj-lt"/>
                  </a:rPr>
                  <a:t>WITH E-COMMERCE </a:t>
                </a:r>
                <a:br>
                  <a:rPr lang="en-US" sz="3200" dirty="0">
                    <a:solidFill>
                      <a:schemeClr val="bg1"/>
                    </a:solidFill>
                    <a:latin typeface="+mj-lt"/>
                  </a:rPr>
                </a:br>
                <a:r>
                  <a:rPr lang="en-US" sz="3200" dirty="0">
                    <a:solidFill>
                      <a:schemeClr val="bg1"/>
                    </a:solidFill>
                    <a:latin typeface="+mj-lt"/>
                  </a:rPr>
                  <a:t>COMPANIES</a:t>
                </a:r>
                <a:endParaRPr lang="en-US" sz="4000" b="1" cap="all" dirty="0">
                  <a:solidFill>
                    <a:schemeClr val="bg1"/>
                  </a:solidFill>
                  <a:ea typeface="Roboto" panose="02000000000000000000" pitchFamily="2" charset="0"/>
                </a:endParaRPr>
              </a:p>
            </p:txBody>
          </p:sp>
          <p:sp>
            <p:nvSpPr>
              <p:cNvPr id="43" name="Rectangle 42">
                <a:extLst>
                  <a:ext uri="{FF2B5EF4-FFF2-40B4-BE49-F238E27FC236}">
                    <a16:creationId xmlns="" xmlns:a16="http://schemas.microsoft.com/office/drawing/2014/main" id="{0B0660A1-C6DC-4C24-BE2B-21D27821021A}"/>
                  </a:ext>
                </a:extLst>
              </p:cNvPr>
              <p:cNvSpPr/>
              <p:nvPr/>
            </p:nvSpPr>
            <p:spPr>
              <a:xfrm>
                <a:off x="208883" y="4428970"/>
                <a:ext cx="1672253" cy="646331"/>
              </a:xfrm>
              <a:prstGeom prst="rect">
                <a:avLst/>
              </a:prstGeom>
            </p:spPr>
            <p:txBody>
              <a:bodyPr wrap="none">
                <a:spAutoFit/>
              </a:bodyPr>
              <a:lstStyle/>
              <a:p>
                <a:r>
                  <a:rPr lang="en-US" dirty="0">
                    <a:latin typeface="Roboto" panose="02000000000000000000" pitchFamily="2" charset="0"/>
                    <a:ea typeface="Roboto" panose="02000000000000000000" pitchFamily="2" charset="0"/>
                    <a:cs typeface="Helvetica" panose="020B0604020202020204" pitchFamily="34" charset="0"/>
                  </a:rPr>
                  <a:t>August 2020</a:t>
                </a:r>
              </a:p>
              <a:p>
                <a:r>
                  <a:rPr lang="en-US" dirty="0">
                    <a:latin typeface="Roboto" panose="02000000000000000000" pitchFamily="2" charset="0"/>
                    <a:ea typeface="Roboto" panose="02000000000000000000" pitchFamily="2" charset="0"/>
                    <a:cs typeface="Helvetica" panose="020B0604020202020204" pitchFamily="34" charset="0"/>
                  </a:rPr>
                  <a:t>Project: 12652</a:t>
                </a:r>
                <a:endParaRPr lang="en-US" dirty="0">
                  <a:latin typeface="Roboto" panose="02000000000000000000" pitchFamily="2" charset="0"/>
                  <a:ea typeface="Roboto" panose="02000000000000000000" pitchFamily="2" charset="0"/>
                </a:endParaRPr>
              </a:p>
            </p:txBody>
          </p:sp>
        </p:grpSp>
        <p:cxnSp>
          <p:nvCxnSpPr>
            <p:cNvPr id="12" name="Straight Connector 11">
              <a:extLst>
                <a:ext uri="{FF2B5EF4-FFF2-40B4-BE49-F238E27FC236}">
                  <a16:creationId xmlns="" xmlns:a16="http://schemas.microsoft.com/office/drawing/2014/main" id="{4FFE2D12-3483-40D4-AC3B-F002355A1529}"/>
                </a:ext>
              </a:extLst>
            </p:cNvPr>
            <p:cNvCxnSpPr>
              <a:cxnSpLocks/>
            </p:cNvCxnSpPr>
            <p:nvPr/>
          </p:nvCxnSpPr>
          <p:spPr>
            <a:xfrm>
              <a:off x="268451" y="4200449"/>
              <a:ext cx="2721132" cy="0"/>
            </a:xfrm>
            <a:prstGeom prst="line">
              <a:avLst/>
            </a:prstGeom>
            <a:ln w="222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 xmlns:a16="http://schemas.microsoft.com/office/drawing/2014/main" id="{7367BCD6-81F5-471F-89EE-E759092B9685}"/>
                </a:ext>
              </a:extLst>
            </p:cNvPr>
            <p:cNvSpPr txBox="1"/>
            <p:nvPr/>
          </p:nvSpPr>
          <p:spPr>
            <a:xfrm>
              <a:off x="268451" y="4320891"/>
              <a:ext cx="1895071" cy="369332"/>
            </a:xfrm>
            <a:prstGeom prst="rect">
              <a:avLst/>
            </a:prstGeom>
            <a:noFill/>
          </p:spPr>
          <p:txBody>
            <a:bodyPr wrap="none" rtlCol="0">
              <a:spAutoFit/>
            </a:bodyPr>
            <a:lstStyle/>
            <a:p>
              <a:r>
                <a:rPr lang="en-US" dirty="0">
                  <a:solidFill>
                    <a:schemeClr val="bg1"/>
                  </a:solidFill>
                </a:rPr>
                <a:t>September 2020</a:t>
              </a:r>
            </a:p>
          </p:txBody>
        </p:sp>
      </p:grpSp>
    </p:spTree>
    <p:extLst>
      <p:ext uri="{BB962C8B-B14F-4D97-AF65-F5344CB8AC3E}">
        <p14:creationId xmlns:p14="http://schemas.microsoft.com/office/powerpoint/2010/main" val="348148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Table of Contents</a:t>
            </a:r>
          </a:p>
        </p:txBody>
      </p:sp>
      <p:sp>
        <p:nvSpPr>
          <p:cNvPr id="14" name="Slide Number Placeholder 13"/>
          <p:cNvSpPr>
            <a:spLocks noGrp="1"/>
          </p:cNvSpPr>
          <p:nvPr>
            <p:ph type="sldNum" sz="quarter" idx="12"/>
          </p:nvPr>
        </p:nvSpPr>
        <p:spPr/>
        <p:txBody>
          <a:bodyPr/>
          <a:lstStyle/>
          <a:p>
            <a:fld id="{6113E31D-E2AB-40D1-8B51-AFA5AFEF393A}" type="slidenum">
              <a:rPr lang="en-US" smtClean="0"/>
              <a:t>2</a:t>
            </a:fld>
            <a:endParaRPr lang="en-US" dirty="0"/>
          </a:p>
        </p:txBody>
      </p:sp>
      <p:sp>
        <p:nvSpPr>
          <p:cNvPr id="12" name="Rectangle 11">
            <a:extLst>
              <a:ext uri="{FF2B5EF4-FFF2-40B4-BE49-F238E27FC236}">
                <a16:creationId xmlns="" xmlns:a16="http://schemas.microsoft.com/office/drawing/2014/main" id="{549CBA93-2D26-48D2-BF15-8E2F5CEF9FCD}"/>
              </a:ext>
            </a:extLst>
          </p:cNvPr>
          <p:cNvSpPr/>
          <p:nvPr/>
        </p:nvSpPr>
        <p:spPr>
          <a:xfrm>
            <a:off x="457200" y="999030"/>
            <a:ext cx="4845720" cy="5170646"/>
          </a:xfrm>
          <a:prstGeom prst="rect">
            <a:avLst/>
          </a:prstGeom>
        </p:spPr>
        <p:txBody>
          <a:bodyPr wrap="square">
            <a:spAutoFit/>
          </a:bodyPr>
          <a:lstStyle/>
          <a:p>
            <a:pPr>
              <a:lnSpc>
                <a:spcPts val="1200"/>
              </a:lnSpc>
              <a:spcAft>
                <a:spcPts val="1200"/>
              </a:spcAft>
              <a:tabLst>
                <a:tab pos="3775075" algn="l"/>
              </a:tabLst>
            </a:pPr>
            <a:r>
              <a:rPr lang="en-US" sz="1000" b="1" dirty="0"/>
              <a:t>Introduction </a:t>
            </a:r>
            <a:r>
              <a:rPr lang="en-US" sz="1000" b="1" dirty="0">
                <a:latin typeface="Montserrat SemiBold" panose="00000700000000000000" pitchFamily="50" charset="0"/>
              </a:rPr>
              <a:t>&amp; </a:t>
            </a:r>
            <a:r>
              <a:rPr lang="en-US" sz="1000" b="1" dirty="0"/>
              <a:t>Background	3</a:t>
            </a:r>
          </a:p>
          <a:p>
            <a:pPr>
              <a:lnSpc>
                <a:spcPts val="1200"/>
              </a:lnSpc>
              <a:spcAft>
                <a:spcPts val="1200"/>
              </a:spcAft>
              <a:tabLst>
                <a:tab pos="3775075" algn="l"/>
              </a:tabLst>
            </a:pPr>
            <a:r>
              <a:rPr lang="en-US" sz="1000" b="1" dirty="0"/>
              <a:t>E-commerce in Foodservice Key Findings	7</a:t>
            </a:r>
          </a:p>
          <a:p>
            <a:pPr>
              <a:lnSpc>
                <a:spcPts val="1200"/>
              </a:lnSpc>
              <a:spcAft>
                <a:spcPts val="1200"/>
              </a:spcAft>
              <a:tabLst>
                <a:tab pos="3717925" algn="l"/>
              </a:tabLst>
            </a:pPr>
            <a:r>
              <a:rPr lang="en-US" sz="1000" b="1" dirty="0"/>
              <a:t>E-commerce in Foodservice Overview	13</a:t>
            </a:r>
          </a:p>
          <a:p>
            <a:pPr>
              <a:lnSpc>
                <a:spcPts val="1200"/>
              </a:lnSpc>
              <a:spcAft>
                <a:spcPts val="1200"/>
              </a:spcAft>
              <a:tabLst>
                <a:tab pos="3717925" algn="l"/>
              </a:tabLst>
            </a:pPr>
            <a:r>
              <a:rPr lang="en-US" sz="1000" dirty="0"/>
              <a:t>2021 Size of U.S. Foodservice E-commerce Company Purchases	14	 </a:t>
            </a:r>
          </a:p>
          <a:p>
            <a:pPr>
              <a:lnSpc>
                <a:spcPts val="1200"/>
              </a:lnSpc>
              <a:spcAft>
                <a:spcPts val="1200"/>
              </a:spcAft>
              <a:tabLst>
                <a:tab pos="3717925" algn="l"/>
              </a:tabLst>
            </a:pPr>
            <a:r>
              <a:rPr lang="en-US" sz="1000" dirty="0"/>
              <a:t>Operator Reported Purchasing Changes In 2021	15</a:t>
            </a:r>
          </a:p>
          <a:p>
            <a:pPr>
              <a:lnSpc>
                <a:spcPts val="1200"/>
              </a:lnSpc>
              <a:spcAft>
                <a:spcPts val="1200"/>
              </a:spcAft>
              <a:tabLst>
                <a:tab pos="3717925" algn="l"/>
              </a:tabLst>
            </a:pPr>
            <a:r>
              <a:rPr lang="en-US" sz="1000" dirty="0"/>
              <a:t>Reasons For Purchasing Changes 	16</a:t>
            </a:r>
          </a:p>
          <a:p>
            <a:pPr>
              <a:lnSpc>
                <a:spcPts val="1200"/>
              </a:lnSpc>
              <a:spcAft>
                <a:spcPts val="1200"/>
              </a:spcAft>
              <a:tabLst>
                <a:tab pos="3717925" algn="l"/>
              </a:tabLst>
            </a:pPr>
            <a:r>
              <a:rPr lang="en-US" sz="1000" dirty="0"/>
              <a:t>Covid-19 Impact to E-commerce  	17</a:t>
            </a:r>
          </a:p>
          <a:p>
            <a:pPr>
              <a:lnSpc>
                <a:spcPts val="1200"/>
              </a:lnSpc>
              <a:spcAft>
                <a:spcPts val="1200"/>
              </a:spcAft>
              <a:tabLst>
                <a:tab pos="3717925" algn="l"/>
              </a:tabLst>
            </a:pPr>
            <a:r>
              <a:rPr lang="en-US" sz="1000" dirty="0"/>
              <a:t>E-commerce Products Purchased 	18</a:t>
            </a:r>
          </a:p>
          <a:p>
            <a:pPr>
              <a:lnSpc>
                <a:spcPts val="1200"/>
              </a:lnSpc>
              <a:spcAft>
                <a:spcPts val="1200"/>
              </a:spcAft>
              <a:tabLst>
                <a:tab pos="3717925" algn="l"/>
              </a:tabLst>
            </a:pPr>
            <a:r>
              <a:rPr lang="en-US" sz="1000" b="1" dirty="0"/>
              <a:t>Operator Insights	19</a:t>
            </a:r>
          </a:p>
          <a:p>
            <a:pPr>
              <a:lnSpc>
                <a:spcPts val="1200"/>
              </a:lnSpc>
              <a:spcAft>
                <a:spcPts val="1200"/>
              </a:spcAft>
              <a:tabLst>
                <a:tab pos="3717925" algn="l"/>
              </a:tabLst>
            </a:pPr>
            <a:r>
              <a:rPr lang="en-US" sz="1000" dirty="0"/>
              <a:t>E-commerce Companies Used 	20</a:t>
            </a:r>
          </a:p>
          <a:p>
            <a:pPr>
              <a:lnSpc>
                <a:spcPts val="1200"/>
              </a:lnSpc>
              <a:spcAft>
                <a:spcPts val="1200"/>
              </a:spcAft>
              <a:tabLst>
                <a:tab pos="3717925" algn="l"/>
              </a:tabLst>
            </a:pPr>
            <a:r>
              <a:rPr lang="en-US" sz="1000" spc="-40" dirty="0"/>
              <a:t>Foodservice Categories Purchased Through E-commerce Companies </a:t>
            </a:r>
            <a:r>
              <a:rPr lang="en-US" sz="1000" dirty="0"/>
              <a:t>	21</a:t>
            </a:r>
          </a:p>
          <a:p>
            <a:pPr>
              <a:lnSpc>
                <a:spcPts val="1200"/>
              </a:lnSpc>
              <a:spcAft>
                <a:spcPts val="1200"/>
              </a:spcAft>
              <a:tabLst>
                <a:tab pos="3717925" algn="l"/>
              </a:tabLst>
            </a:pPr>
            <a:r>
              <a:rPr lang="en-US" sz="1000" dirty="0"/>
              <a:t>Willingness to Buy Directly from a Manufacturer	22</a:t>
            </a:r>
          </a:p>
          <a:p>
            <a:pPr>
              <a:lnSpc>
                <a:spcPts val="1200"/>
              </a:lnSpc>
              <a:spcAft>
                <a:spcPts val="1200"/>
              </a:spcAft>
              <a:tabLst>
                <a:tab pos="3717925" algn="l"/>
              </a:tabLst>
            </a:pPr>
            <a:r>
              <a:rPr lang="en-US" sz="1000" dirty="0"/>
              <a:t>Ordering Direct from a Manufacturer	23</a:t>
            </a:r>
          </a:p>
          <a:p>
            <a:pPr>
              <a:lnSpc>
                <a:spcPts val="1200"/>
              </a:lnSpc>
              <a:spcAft>
                <a:spcPts val="1200"/>
              </a:spcAft>
              <a:tabLst>
                <a:tab pos="3717925" algn="l"/>
              </a:tabLst>
            </a:pPr>
            <a:r>
              <a:rPr lang="en-US" sz="1000" dirty="0"/>
              <a:t>Experience with </a:t>
            </a:r>
            <a:r>
              <a:rPr lang="en-US" sz="1000" dirty="0" err="1"/>
              <a:t>Eccs</a:t>
            </a:r>
            <a:r>
              <a:rPr lang="en-US" sz="1000" dirty="0"/>
              <a:t>	24</a:t>
            </a:r>
          </a:p>
          <a:p>
            <a:pPr>
              <a:lnSpc>
                <a:spcPts val="1200"/>
              </a:lnSpc>
              <a:spcAft>
                <a:spcPts val="1200"/>
              </a:spcAft>
              <a:tabLst>
                <a:tab pos="3717925" algn="l"/>
              </a:tabLst>
            </a:pPr>
            <a:r>
              <a:rPr lang="en-US" sz="1000" dirty="0"/>
              <a:t>Reasons for Using E-commerce Companies	25</a:t>
            </a:r>
          </a:p>
          <a:p>
            <a:pPr>
              <a:lnSpc>
                <a:spcPts val="1200"/>
              </a:lnSpc>
              <a:spcAft>
                <a:spcPts val="1200"/>
              </a:spcAft>
              <a:tabLst>
                <a:tab pos="3717925" algn="l"/>
              </a:tabLst>
            </a:pPr>
            <a:endParaRPr lang="en-US" sz="1000" dirty="0"/>
          </a:p>
          <a:p>
            <a:pPr>
              <a:lnSpc>
                <a:spcPts val="1200"/>
              </a:lnSpc>
              <a:spcAft>
                <a:spcPts val="1200"/>
              </a:spcAft>
              <a:tabLst>
                <a:tab pos="4286250" algn="l"/>
              </a:tabLst>
            </a:pPr>
            <a:endParaRPr lang="en-US" sz="1000" b="1" dirty="0"/>
          </a:p>
        </p:txBody>
      </p:sp>
      <p:sp>
        <p:nvSpPr>
          <p:cNvPr id="13" name="Rectangle 12">
            <a:extLst>
              <a:ext uri="{FF2B5EF4-FFF2-40B4-BE49-F238E27FC236}">
                <a16:creationId xmlns="" xmlns:a16="http://schemas.microsoft.com/office/drawing/2014/main" id="{0C419D79-3567-4E0F-9EDF-2E4BB3C74456}"/>
              </a:ext>
            </a:extLst>
          </p:cNvPr>
          <p:cNvSpPr/>
          <p:nvPr/>
        </p:nvSpPr>
        <p:spPr>
          <a:xfrm>
            <a:off x="4874295" y="999030"/>
            <a:ext cx="4386262" cy="4555093"/>
          </a:xfrm>
          <a:prstGeom prst="rect">
            <a:avLst/>
          </a:prstGeom>
        </p:spPr>
        <p:txBody>
          <a:bodyPr wrap="square">
            <a:spAutoFit/>
          </a:bodyPr>
          <a:lstStyle/>
          <a:p>
            <a:pPr>
              <a:lnSpc>
                <a:spcPts val="1200"/>
              </a:lnSpc>
              <a:spcAft>
                <a:spcPts val="1200"/>
              </a:spcAft>
              <a:tabLst>
                <a:tab pos="3540125" algn="l"/>
              </a:tabLst>
            </a:pPr>
            <a:r>
              <a:rPr lang="en-US" sz="1000" dirty="0"/>
              <a:t>ECC Selection Factors	26</a:t>
            </a:r>
          </a:p>
          <a:p>
            <a:pPr>
              <a:lnSpc>
                <a:spcPts val="1200"/>
              </a:lnSpc>
              <a:spcAft>
                <a:spcPts val="1200"/>
              </a:spcAft>
              <a:tabLst>
                <a:tab pos="3540125" algn="l"/>
              </a:tabLst>
            </a:pPr>
            <a:r>
              <a:rPr lang="en-US" sz="1000" dirty="0"/>
              <a:t>ECC Performance Indicators	27</a:t>
            </a:r>
          </a:p>
          <a:p>
            <a:pPr>
              <a:lnSpc>
                <a:spcPts val="1200"/>
              </a:lnSpc>
              <a:spcAft>
                <a:spcPts val="1200"/>
              </a:spcAft>
              <a:tabLst>
                <a:tab pos="3540125" algn="l"/>
              </a:tabLst>
            </a:pPr>
            <a:r>
              <a:rPr lang="en-US" sz="1000" dirty="0"/>
              <a:t>Prices Paid vs. Traditional Means – Foods	28</a:t>
            </a:r>
          </a:p>
          <a:p>
            <a:pPr>
              <a:lnSpc>
                <a:spcPts val="1200"/>
              </a:lnSpc>
              <a:spcAft>
                <a:spcPts val="1200"/>
              </a:spcAft>
              <a:tabLst>
                <a:tab pos="3540125" algn="l"/>
              </a:tabLst>
            </a:pPr>
            <a:r>
              <a:rPr lang="en-US" sz="1000" dirty="0"/>
              <a:t>Private/Distributor Label Purchasing	29</a:t>
            </a:r>
          </a:p>
          <a:p>
            <a:pPr>
              <a:lnSpc>
                <a:spcPts val="1200"/>
              </a:lnSpc>
              <a:spcAft>
                <a:spcPts val="1200"/>
              </a:spcAft>
              <a:tabLst>
                <a:tab pos="3540125" algn="l"/>
              </a:tabLst>
            </a:pPr>
            <a:r>
              <a:rPr lang="en-US" sz="1000" dirty="0"/>
              <a:t>Sizes Purchased	30</a:t>
            </a:r>
          </a:p>
          <a:p>
            <a:pPr>
              <a:lnSpc>
                <a:spcPts val="1200"/>
              </a:lnSpc>
              <a:spcAft>
                <a:spcPts val="1200"/>
              </a:spcAft>
              <a:tabLst>
                <a:tab pos="3540125" algn="l"/>
              </a:tabLst>
            </a:pPr>
            <a:r>
              <a:rPr lang="en-US" sz="1000" dirty="0"/>
              <a:t>Online Ordering Preferences	31</a:t>
            </a:r>
          </a:p>
          <a:p>
            <a:pPr>
              <a:lnSpc>
                <a:spcPts val="1200"/>
              </a:lnSpc>
              <a:spcAft>
                <a:spcPts val="1200"/>
              </a:spcAft>
              <a:tabLst>
                <a:tab pos="3540125" algn="l"/>
              </a:tabLst>
            </a:pPr>
            <a:r>
              <a:rPr lang="en-US" sz="1000" dirty="0"/>
              <a:t>Top Purchasing Influencers by ECCs	32</a:t>
            </a:r>
          </a:p>
          <a:p>
            <a:pPr>
              <a:lnSpc>
                <a:spcPts val="1200"/>
              </a:lnSpc>
              <a:spcAft>
                <a:spcPts val="1200"/>
              </a:spcAft>
              <a:tabLst>
                <a:tab pos="3540125" algn="l"/>
              </a:tabLst>
            </a:pPr>
            <a:r>
              <a:rPr lang="en-US" sz="1000" dirty="0"/>
              <a:t>Interest in Repeating Orderings	33</a:t>
            </a:r>
          </a:p>
          <a:p>
            <a:pPr>
              <a:lnSpc>
                <a:spcPts val="1200"/>
              </a:lnSpc>
              <a:spcAft>
                <a:spcPts val="1200"/>
              </a:spcAft>
              <a:tabLst>
                <a:tab pos="3540125" algn="l"/>
              </a:tabLst>
            </a:pPr>
            <a:r>
              <a:rPr lang="en-US" sz="1000" dirty="0"/>
              <a:t>Purchasing Improvements from E-commerce Companies	34</a:t>
            </a:r>
          </a:p>
          <a:p>
            <a:pPr>
              <a:lnSpc>
                <a:spcPts val="1200"/>
              </a:lnSpc>
              <a:spcAft>
                <a:spcPts val="1200"/>
              </a:spcAft>
              <a:tabLst>
                <a:tab pos="3540125" algn="l"/>
              </a:tabLst>
            </a:pPr>
            <a:r>
              <a:rPr lang="en-US" sz="1000" b="1" dirty="0"/>
              <a:t>E-commerce Company Findings	35</a:t>
            </a:r>
          </a:p>
          <a:p>
            <a:pPr>
              <a:lnSpc>
                <a:spcPts val="1200"/>
              </a:lnSpc>
              <a:spcAft>
                <a:spcPts val="1200"/>
              </a:spcAft>
              <a:tabLst>
                <a:tab pos="3540125" algn="l"/>
              </a:tabLst>
            </a:pPr>
            <a:r>
              <a:rPr lang="en-US" sz="1000" dirty="0"/>
              <a:t>Growth and Market Position	36</a:t>
            </a:r>
          </a:p>
          <a:p>
            <a:pPr>
              <a:lnSpc>
                <a:spcPts val="1200"/>
              </a:lnSpc>
              <a:spcAft>
                <a:spcPts val="1200"/>
              </a:spcAft>
              <a:tabLst>
                <a:tab pos="3540125" algn="l"/>
              </a:tabLst>
            </a:pPr>
            <a:r>
              <a:rPr lang="en-US" sz="1000" dirty="0"/>
              <a:t>Segment Opportunities	37</a:t>
            </a:r>
          </a:p>
          <a:p>
            <a:pPr>
              <a:lnSpc>
                <a:spcPts val="1200"/>
              </a:lnSpc>
              <a:spcAft>
                <a:spcPts val="1200"/>
              </a:spcAft>
              <a:tabLst>
                <a:tab pos="3540125" algn="l"/>
              </a:tabLst>
            </a:pPr>
            <a:r>
              <a:rPr lang="en-US" sz="1000" dirty="0"/>
              <a:t>Pricing and Procurement	38</a:t>
            </a:r>
          </a:p>
          <a:p>
            <a:pPr>
              <a:lnSpc>
                <a:spcPts val="1200"/>
              </a:lnSpc>
              <a:spcAft>
                <a:spcPts val="1200"/>
              </a:spcAft>
              <a:tabLst>
                <a:tab pos="3540125" algn="l"/>
              </a:tabLst>
            </a:pPr>
            <a:r>
              <a:rPr lang="en-US" sz="1000" dirty="0"/>
              <a:t>Overall Conclusions	39</a:t>
            </a:r>
          </a:p>
          <a:p>
            <a:pPr>
              <a:lnSpc>
                <a:spcPts val="1200"/>
              </a:lnSpc>
              <a:spcAft>
                <a:spcPts val="1200"/>
              </a:spcAft>
              <a:tabLst>
                <a:tab pos="3540125" algn="l"/>
              </a:tabLst>
            </a:pPr>
            <a:r>
              <a:rPr lang="en-US" sz="1000" b="1" dirty="0"/>
              <a:t>E-commerce Foodservice Company Profiles	40</a:t>
            </a:r>
          </a:p>
        </p:txBody>
      </p:sp>
      <p:cxnSp>
        <p:nvCxnSpPr>
          <p:cNvPr id="15" name="Straight Connector 14">
            <a:extLst>
              <a:ext uri="{FF2B5EF4-FFF2-40B4-BE49-F238E27FC236}">
                <a16:creationId xmlns="" xmlns:a16="http://schemas.microsoft.com/office/drawing/2014/main" id="{21A077AB-43E6-4244-941C-076B5B862E97}"/>
              </a:ext>
            </a:extLst>
          </p:cNvPr>
          <p:cNvCxnSpPr>
            <a:cxnSpLocks/>
          </p:cNvCxnSpPr>
          <p:nvPr/>
        </p:nvCxnSpPr>
        <p:spPr>
          <a:xfrm>
            <a:off x="4674269" y="914400"/>
            <a:ext cx="0" cy="4639723"/>
          </a:xfrm>
          <a:prstGeom prst="line">
            <a:avLst/>
          </a:prstGeom>
          <a:ln w="6350">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61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Introduction </a:t>
            </a:r>
            <a:r>
              <a:rPr lang="en-US" dirty="0">
                <a:solidFill>
                  <a:schemeClr val="tx1"/>
                </a:solidFill>
                <a:latin typeface="Montserrat SemiBold" panose="00000700000000000000" pitchFamily="50" charset="0"/>
              </a:rPr>
              <a:t>&amp; Background</a:t>
            </a:r>
          </a:p>
        </p:txBody>
      </p:sp>
    </p:spTree>
    <p:extLst>
      <p:ext uri="{BB962C8B-B14F-4D97-AF65-F5344CB8AC3E}">
        <p14:creationId xmlns:p14="http://schemas.microsoft.com/office/powerpoint/2010/main" val="330456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Objectives</a:t>
            </a:r>
          </a:p>
        </p:txBody>
      </p:sp>
      <p:sp>
        <p:nvSpPr>
          <p:cNvPr id="4" name="Slide Number Placeholder 3"/>
          <p:cNvSpPr>
            <a:spLocks noGrp="1"/>
          </p:cNvSpPr>
          <p:nvPr>
            <p:ph type="sldNum" sz="quarter" idx="12"/>
          </p:nvPr>
        </p:nvSpPr>
        <p:spPr/>
        <p:txBody>
          <a:bodyPr/>
          <a:lstStyle/>
          <a:p>
            <a:fld id="{6113E31D-E2AB-40D1-8B51-AFA5AFEF393A}" type="slidenum">
              <a:rPr lang="en-US" smtClean="0"/>
              <a:pPr/>
              <a:t>4</a:t>
            </a:fld>
            <a:endParaRPr lang="en-US" dirty="0"/>
          </a:p>
        </p:txBody>
      </p:sp>
      <p:grpSp>
        <p:nvGrpSpPr>
          <p:cNvPr id="15" name="Group 14">
            <a:extLst>
              <a:ext uri="{FF2B5EF4-FFF2-40B4-BE49-F238E27FC236}">
                <a16:creationId xmlns="" xmlns:a16="http://schemas.microsoft.com/office/drawing/2014/main" id="{0253919E-C151-47F5-8005-2EF511B444BE}"/>
              </a:ext>
            </a:extLst>
          </p:cNvPr>
          <p:cNvGrpSpPr/>
          <p:nvPr/>
        </p:nvGrpSpPr>
        <p:grpSpPr>
          <a:xfrm>
            <a:off x="-6517" y="2192988"/>
            <a:ext cx="9150517" cy="2804026"/>
            <a:chOff x="1507958" y="2528895"/>
            <a:chExt cx="9160043" cy="2804026"/>
          </a:xfrm>
        </p:grpSpPr>
        <p:cxnSp>
          <p:nvCxnSpPr>
            <p:cNvPr id="20" name="Straight Connector 19"/>
            <p:cNvCxnSpPr>
              <a:cxnSpLocks/>
            </p:cNvCxnSpPr>
            <p:nvPr/>
          </p:nvCxnSpPr>
          <p:spPr>
            <a:xfrm>
              <a:off x="1507958" y="5332921"/>
              <a:ext cx="9160043" cy="0"/>
            </a:xfrm>
            <a:prstGeom prst="line">
              <a:avLst/>
            </a:prstGeom>
            <a:ln w="9525">
              <a:solidFill>
                <a:schemeClr val="bg1">
                  <a:lumMod val="65000"/>
                  <a:alpha val="47000"/>
                </a:schemeClr>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a:cxnSpLocks/>
            </p:cNvCxnSpPr>
            <p:nvPr/>
          </p:nvCxnSpPr>
          <p:spPr>
            <a:xfrm>
              <a:off x="1507958" y="2528895"/>
              <a:ext cx="9160043" cy="0"/>
            </a:xfrm>
            <a:prstGeom prst="line">
              <a:avLst/>
            </a:prstGeom>
            <a:ln w="9525">
              <a:solidFill>
                <a:schemeClr val="bg1">
                  <a:lumMod val="65000"/>
                  <a:alpha val="47000"/>
                </a:schemeClr>
              </a:solidFill>
            </a:ln>
          </p:spPr>
          <p:style>
            <a:lnRef idx="1">
              <a:schemeClr val="accent6"/>
            </a:lnRef>
            <a:fillRef idx="0">
              <a:schemeClr val="accent6"/>
            </a:fillRef>
            <a:effectRef idx="0">
              <a:schemeClr val="accent6"/>
            </a:effectRef>
            <a:fontRef idx="minor">
              <a:schemeClr val="tx1"/>
            </a:fontRef>
          </p:style>
        </p:cxnSp>
        <p:cxnSp>
          <p:nvCxnSpPr>
            <p:cNvPr id="22" name="Straight Connector 21"/>
            <p:cNvCxnSpPr>
              <a:cxnSpLocks/>
            </p:cNvCxnSpPr>
            <p:nvPr/>
          </p:nvCxnSpPr>
          <p:spPr>
            <a:xfrm>
              <a:off x="1507958" y="3441497"/>
              <a:ext cx="9160043" cy="0"/>
            </a:xfrm>
            <a:prstGeom prst="line">
              <a:avLst/>
            </a:prstGeom>
            <a:ln w="9525">
              <a:solidFill>
                <a:schemeClr val="bg1">
                  <a:lumMod val="65000"/>
                  <a:alpha val="47000"/>
                </a:schemeClr>
              </a:solidFill>
            </a:ln>
          </p:spPr>
          <p:style>
            <a:lnRef idx="1">
              <a:schemeClr val="accent6"/>
            </a:lnRef>
            <a:fillRef idx="0">
              <a:schemeClr val="accent6"/>
            </a:fillRef>
            <a:effectRef idx="0">
              <a:schemeClr val="accent6"/>
            </a:effectRef>
            <a:fontRef idx="minor">
              <a:schemeClr val="tx1"/>
            </a:fontRef>
          </p:style>
        </p:cxnSp>
        <p:cxnSp>
          <p:nvCxnSpPr>
            <p:cNvPr id="23" name="Straight Connector 22"/>
            <p:cNvCxnSpPr>
              <a:cxnSpLocks/>
            </p:cNvCxnSpPr>
            <p:nvPr/>
          </p:nvCxnSpPr>
          <p:spPr>
            <a:xfrm>
              <a:off x="1507958" y="4404065"/>
              <a:ext cx="9160042" cy="0"/>
            </a:xfrm>
            <a:prstGeom prst="line">
              <a:avLst/>
            </a:prstGeom>
            <a:ln w="9525">
              <a:solidFill>
                <a:schemeClr val="bg1">
                  <a:lumMod val="65000"/>
                  <a:alpha val="47000"/>
                </a:schemeClr>
              </a:solidFill>
            </a:ln>
          </p:spPr>
          <p:style>
            <a:lnRef idx="1">
              <a:schemeClr val="accent6"/>
            </a:lnRef>
            <a:fillRef idx="0">
              <a:schemeClr val="accent6"/>
            </a:fillRef>
            <a:effectRef idx="0">
              <a:schemeClr val="accent6"/>
            </a:effectRef>
            <a:fontRef idx="minor">
              <a:schemeClr val="tx1"/>
            </a:fontRef>
          </p:style>
        </p:cxnSp>
      </p:grpSp>
      <p:grpSp>
        <p:nvGrpSpPr>
          <p:cNvPr id="27" name="Group 26"/>
          <p:cNvGrpSpPr/>
          <p:nvPr/>
        </p:nvGrpSpPr>
        <p:grpSpPr>
          <a:xfrm>
            <a:off x="1441901" y="1412006"/>
            <a:ext cx="7244900" cy="4694019"/>
            <a:chOff x="1441900" y="1721972"/>
            <a:chExt cx="10142751" cy="4694019"/>
          </a:xfrm>
        </p:grpSpPr>
        <p:sp>
          <p:nvSpPr>
            <p:cNvPr id="9" name="Rectangle 8">
              <a:extLst>
                <a:ext uri="{FF2B5EF4-FFF2-40B4-BE49-F238E27FC236}">
                  <a16:creationId xmlns="" xmlns:a16="http://schemas.microsoft.com/office/drawing/2014/main" id="{5514372A-59CD-4859-9EF9-3DBFD1D5D8E0}"/>
                </a:ext>
              </a:extLst>
            </p:cNvPr>
            <p:cNvSpPr/>
            <p:nvPr/>
          </p:nvSpPr>
          <p:spPr>
            <a:xfrm>
              <a:off x="1502965" y="1721972"/>
              <a:ext cx="9960166" cy="1323439"/>
            </a:xfrm>
            <a:prstGeom prst="rect">
              <a:avLst/>
            </a:prstGeom>
          </p:spPr>
          <p:txBody>
            <a:bodyPr wrap="square">
              <a:spAutoFit/>
            </a:bodyPr>
            <a:lstStyle/>
            <a:p>
              <a:pPr defTabSz="457200">
                <a:spcAft>
                  <a:spcPts val="2400"/>
                </a:spcAft>
              </a:pPr>
              <a:r>
                <a:rPr lang="en-US" sz="2000" dirty="0"/>
                <a:t>Provide a comprehensive assessment for this </a:t>
              </a:r>
              <a:br>
                <a:rPr lang="en-US" sz="2000" dirty="0"/>
              </a:br>
              <a:r>
                <a:rPr lang="en-US" sz="2000" dirty="0"/>
                <a:t>under-the-radar segment </a:t>
              </a:r>
            </a:p>
            <a:p>
              <a:pPr defTabSz="457200">
                <a:spcAft>
                  <a:spcPts val="2400"/>
                </a:spcAft>
              </a:pPr>
              <a:r>
                <a:rPr lang="en-US" sz="2000" dirty="0"/>
                <a:t> </a:t>
              </a:r>
            </a:p>
          </p:txBody>
        </p:sp>
        <p:sp>
          <p:nvSpPr>
            <p:cNvPr id="12" name="Rectangle 11">
              <a:extLst>
                <a:ext uri="{FF2B5EF4-FFF2-40B4-BE49-F238E27FC236}">
                  <a16:creationId xmlns="" xmlns:a16="http://schemas.microsoft.com/office/drawing/2014/main" id="{2E9E1352-04C5-4EC6-8F2E-B7236D523BBB}"/>
                </a:ext>
              </a:extLst>
            </p:cNvPr>
            <p:cNvSpPr/>
            <p:nvPr/>
          </p:nvSpPr>
          <p:spPr>
            <a:xfrm>
              <a:off x="1502964" y="2772422"/>
              <a:ext cx="9072804" cy="400110"/>
            </a:xfrm>
            <a:prstGeom prst="rect">
              <a:avLst/>
            </a:prstGeom>
          </p:spPr>
          <p:txBody>
            <a:bodyPr wrap="square">
              <a:spAutoFit/>
            </a:bodyPr>
            <a:lstStyle/>
            <a:p>
              <a:pPr defTabSz="457200">
                <a:spcAft>
                  <a:spcPts val="2400"/>
                </a:spcAft>
              </a:pPr>
              <a:r>
                <a:rPr lang="en-US" sz="2000" dirty="0"/>
                <a:t>Uncover and better understand user expectations</a:t>
              </a:r>
            </a:p>
          </p:txBody>
        </p:sp>
        <p:sp>
          <p:nvSpPr>
            <p:cNvPr id="16" name="Rectangle 15">
              <a:extLst>
                <a:ext uri="{FF2B5EF4-FFF2-40B4-BE49-F238E27FC236}">
                  <a16:creationId xmlns="" xmlns:a16="http://schemas.microsoft.com/office/drawing/2014/main" id="{3A496331-BE5D-4AF8-B5FE-3DA3C0A7B8E3}"/>
                </a:ext>
              </a:extLst>
            </p:cNvPr>
            <p:cNvSpPr/>
            <p:nvPr/>
          </p:nvSpPr>
          <p:spPr>
            <a:xfrm>
              <a:off x="1521750" y="3569323"/>
              <a:ext cx="10062901" cy="707886"/>
            </a:xfrm>
            <a:prstGeom prst="rect">
              <a:avLst/>
            </a:prstGeom>
          </p:spPr>
          <p:txBody>
            <a:bodyPr wrap="square">
              <a:spAutoFit/>
            </a:bodyPr>
            <a:lstStyle/>
            <a:p>
              <a:pPr defTabSz="457200">
                <a:spcAft>
                  <a:spcPts val="2400"/>
                </a:spcAft>
              </a:pPr>
              <a:r>
                <a:rPr lang="en-US" sz="2000" dirty="0"/>
                <a:t>Help food companies identify, target, and sell products to these unique operations</a:t>
              </a:r>
            </a:p>
          </p:txBody>
        </p:sp>
        <p:sp>
          <p:nvSpPr>
            <p:cNvPr id="17" name="Rectangle 16"/>
            <p:cNvSpPr/>
            <p:nvPr/>
          </p:nvSpPr>
          <p:spPr>
            <a:xfrm>
              <a:off x="1502965" y="5507270"/>
              <a:ext cx="8330150" cy="908721"/>
            </a:xfrm>
            <a:prstGeom prst="rect">
              <a:avLst/>
            </a:prstGeom>
          </p:spPr>
          <p:txBody>
            <a:bodyPr/>
            <a:lstStyle/>
            <a:p>
              <a:pPr defTabSz="457200">
                <a:spcAft>
                  <a:spcPts val="2400"/>
                </a:spcAft>
              </a:pPr>
              <a:r>
                <a:rPr lang="en-US" sz="2000" dirty="0"/>
                <a:t>Inform strategic investment decisions to help food companies gain a “first-mover” advantage</a:t>
              </a:r>
            </a:p>
          </p:txBody>
        </p:sp>
        <p:sp>
          <p:nvSpPr>
            <p:cNvPr id="25" name="Rectangle 24"/>
            <p:cNvSpPr/>
            <p:nvPr/>
          </p:nvSpPr>
          <p:spPr>
            <a:xfrm>
              <a:off x="1441900" y="4551262"/>
              <a:ext cx="9640988" cy="908721"/>
            </a:xfrm>
            <a:prstGeom prst="rect">
              <a:avLst/>
            </a:prstGeom>
          </p:spPr>
          <p:txBody>
            <a:bodyPr/>
            <a:lstStyle/>
            <a:p>
              <a:pPr defTabSz="457200">
                <a:spcAft>
                  <a:spcPts val="2400"/>
                </a:spcAft>
              </a:pPr>
              <a:r>
                <a:rPr lang="en-US" sz="2000" dirty="0"/>
                <a:t>Spotlight a new growth avenue outside of traditional supply-chain channels</a:t>
              </a:r>
            </a:p>
          </p:txBody>
        </p:sp>
      </p:grpSp>
      <p:pic>
        <p:nvPicPr>
          <p:cNvPr id="28" name="Graphic 27" descr="Checkmark">
            <a:extLst>
              <a:ext uri="{FF2B5EF4-FFF2-40B4-BE49-F238E27FC236}">
                <a16:creationId xmlns="" xmlns:a16="http://schemas.microsoft.com/office/drawing/2014/main" id="{8BC606C8-A8EB-4561-B841-1752111772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5557" y="1257300"/>
            <a:ext cx="914400" cy="914400"/>
          </a:xfrm>
          <a:prstGeom prst="rect">
            <a:avLst/>
          </a:prstGeom>
        </p:spPr>
      </p:pic>
      <p:pic>
        <p:nvPicPr>
          <p:cNvPr id="29" name="Graphic 28" descr="Checkmark">
            <a:extLst>
              <a:ext uri="{FF2B5EF4-FFF2-40B4-BE49-F238E27FC236}">
                <a16:creationId xmlns="" xmlns:a16="http://schemas.microsoft.com/office/drawing/2014/main" id="{ACA83DD2-6B60-4417-B384-E357569EDA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81000" y="2242457"/>
            <a:ext cx="914400" cy="914400"/>
          </a:xfrm>
          <a:prstGeom prst="rect">
            <a:avLst/>
          </a:prstGeom>
        </p:spPr>
      </p:pic>
      <p:pic>
        <p:nvPicPr>
          <p:cNvPr id="30" name="Graphic 29" descr="Checkmark">
            <a:extLst>
              <a:ext uri="{FF2B5EF4-FFF2-40B4-BE49-F238E27FC236}">
                <a16:creationId xmlns="" xmlns:a16="http://schemas.microsoft.com/office/drawing/2014/main" id="{CC526D76-87CA-4692-9DFD-026D93EF52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329" y="3238500"/>
            <a:ext cx="914400" cy="914400"/>
          </a:xfrm>
          <a:prstGeom prst="rect">
            <a:avLst/>
          </a:prstGeom>
        </p:spPr>
      </p:pic>
      <p:pic>
        <p:nvPicPr>
          <p:cNvPr id="31" name="Graphic 30" descr="Checkmark">
            <a:extLst>
              <a:ext uri="{FF2B5EF4-FFF2-40B4-BE49-F238E27FC236}">
                <a16:creationId xmlns="" xmlns:a16="http://schemas.microsoft.com/office/drawing/2014/main" id="{93D10D5D-9E96-48DD-86D0-0C71B4BB7E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9986" y="4136571"/>
            <a:ext cx="914400" cy="914400"/>
          </a:xfrm>
          <a:prstGeom prst="rect">
            <a:avLst/>
          </a:prstGeom>
        </p:spPr>
      </p:pic>
      <p:pic>
        <p:nvPicPr>
          <p:cNvPr id="32" name="Graphic 31" descr="Checkmark">
            <a:extLst>
              <a:ext uri="{FF2B5EF4-FFF2-40B4-BE49-F238E27FC236}">
                <a16:creationId xmlns="" xmlns:a16="http://schemas.microsoft.com/office/drawing/2014/main" id="{569911C5-2981-4A8C-9D0E-D2DD63BDB3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2642" y="5165272"/>
            <a:ext cx="914400" cy="914400"/>
          </a:xfrm>
          <a:prstGeom prst="rect">
            <a:avLst/>
          </a:prstGeom>
        </p:spPr>
      </p:pic>
    </p:spTree>
    <p:extLst>
      <p:ext uri="{BB962C8B-B14F-4D97-AF65-F5344CB8AC3E}">
        <p14:creationId xmlns:p14="http://schemas.microsoft.com/office/powerpoint/2010/main" val="127419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FED3D3C6-5A90-4AD3-898D-60DF07BA87DB}"/>
              </a:ext>
            </a:extLst>
          </p:cNvPr>
          <p:cNvSpPr/>
          <p:nvPr/>
        </p:nvSpPr>
        <p:spPr>
          <a:xfrm>
            <a:off x="0" y="3731193"/>
            <a:ext cx="9144000" cy="2468880"/>
          </a:xfrm>
          <a:prstGeom prst="rect">
            <a:avLst/>
          </a:prstGeom>
          <a:gradFill flip="none" rotWithShape="1">
            <a:gsLst>
              <a:gs pos="14000">
                <a:schemeClr val="bg1">
                  <a:lumMod val="65000"/>
                  <a:alpha val="21000"/>
                </a:schemeClr>
              </a:gs>
              <a:gs pos="73000">
                <a:schemeClr val="bg1">
                  <a:lumMod val="65000"/>
                  <a:alpha val="0"/>
                </a:schemeClr>
              </a:gs>
            </a:gsLst>
            <a:lin ang="10800000" scaled="1"/>
            <a:tileRect/>
          </a:gradFill>
        </p:spPr>
        <p:txBody>
          <a:bodyPr wrap="square" rtlCol="0" anchor="ctr">
            <a:spAutoFit/>
          </a:bodyPr>
          <a:lstStyle/>
          <a:p>
            <a:pPr algn="ctr" fontAlgn="b"/>
            <a:endParaRPr lang="en-US" dirty="0">
              <a:solidFill>
                <a:schemeClr val="bg1"/>
              </a:solidFill>
            </a:endParaRPr>
          </a:p>
        </p:txBody>
      </p:sp>
      <p:sp>
        <p:nvSpPr>
          <p:cNvPr id="2" name="Title 1"/>
          <p:cNvSpPr>
            <a:spLocks noGrp="1"/>
          </p:cNvSpPr>
          <p:nvPr>
            <p:ph type="title"/>
          </p:nvPr>
        </p:nvSpPr>
        <p:spPr/>
        <p:txBody>
          <a:bodyPr/>
          <a:lstStyle/>
          <a:p>
            <a:r>
              <a:rPr lang="en-US" dirty="0"/>
              <a:t>Background &amp; Engagement Objectives</a:t>
            </a:r>
          </a:p>
        </p:txBody>
      </p:sp>
      <p:sp>
        <p:nvSpPr>
          <p:cNvPr id="5" name="Content Placeholder 4"/>
          <p:cNvSpPr>
            <a:spLocks noGrp="1"/>
          </p:cNvSpPr>
          <p:nvPr>
            <p:ph idx="1"/>
          </p:nvPr>
        </p:nvSpPr>
        <p:spPr>
          <a:xfrm>
            <a:off x="457200" y="1026367"/>
            <a:ext cx="8229600" cy="2236518"/>
          </a:xfrm>
        </p:spPr>
        <p:txBody>
          <a:bodyPr>
            <a:normAutofit/>
          </a:bodyPr>
          <a:lstStyle/>
          <a:p>
            <a:pPr marL="0" indent="0">
              <a:buNone/>
            </a:pPr>
            <a:r>
              <a:rPr lang="en-US" dirty="0"/>
              <a:t>The rise and continued growth of e-commerce companies (ECCs) serving the foodservice industry presents both opportunities and challenges to foodservice manufacturers and suppliers. Foodservicedirect.com, WebstaurantStore, Supplies on the Fly, Amazon and others have contributed greatly to the complexity involved in selling to certain foodservice segments. These are no longer third-party organizations that provide an ancillary service, but are integrated, structural members of the channel.</a:t>
            </a:r>
          </a:p>
          <a:p>
            <a:pPr marL="0" indent="0">
              <a:buNone/>
            </a:pPr>
            <a:endParaRPr lang="en-US" dirty="0"/>
          </a:p>
          <a:p>
            <a:pPr marL="0" indent="0">
              <a:buNone/>
            </a:pPr>
            <a:r>
              <a:rPr lang="en-US" dirty="0"/>
              <a:t>Assessing the future of e-commerce companies is essential for manufacturers making strategic decisions about their own future directions. This study, prepared for multiclient sponsorship, is intended to provide an evaluation and review of current ECC activities, strategies, performance and outlook and also to provide each sponsor with a framework to work more profitably with ECCs in the future.</a:t>
            </a:r>
          </a:p>
          <a:p>
            <a:pPr marL="0" indent="0">
              <a:buNone/>
            </a:pPr>
            <a:endParaRPr lang="en-US" dirty="0"/>
          </a:p>
        </p:txBody>
      </p:sp>
      <p:sp>
        <p:nvSpPr>
          <p:cNvPr id="14" name="Slide Number Placeholder 4"/>
          <p:cNvSpPr>
            <a:spLocks noGrp="1"/>
          </p:cNvSpPr>
          <p:nvPr>
            <p:ph type="sldNum" sz="quarter" idx="10"/>
          </p:nvPr>
        </p:nvSpPr>
        <p:spPr>
          <a:xfrm>
            <a:off x="6553200" y="6560891"/>
            <a:ext cx="2133600" cy="365125"/>
          </a:xfrm>
        </p:spPr>
        <p:txBody>
          <a:bodyPr/>
          <a:lstStyle/>
          <a:p>
            <a:pPr algn="r"/>
            <a:fld id="{03C7B6BE-B7FF-4EBA-9746-535299C2849A}" type="slidenum">
              <a:rPr lang="en-US" smtClean="0"/>
              <a:pPr algn="r"/>
              <a:t>5</a:t>
            </a:fld>
            <a:endParaRPr lang="en-US" dirty="0"/>
          </a:p>
        </p:txBody>
      </p:sp>
      <p:sp>
        <p:nvSpPr>
          <p:cNvPr id="24" name="Content Placeholder 4"/>
          <p:cNvSpPr txBox="1">
            <a:spLocks/>
          </p:cNvSpPr>
          <p:nvPr/>
        </p:nvSpPr>
        <p:spPr>
          <a:xfrm>
            <a:off x="457200" y="3731193"/>
            <a:ext cx="7888797" cy="26251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spcAft>
                <a:spcPts val="1200"/>
              </a:spcAft>
            </a:pPr>
            <a:r>
              <a:rPr lang="en-US" sz="1600" b="1" dirty="0">
                <a:solidFill>
                  <a:srgbClr val="0070C0"/>
                </a:solidFill>
              </a:rPr>
              <a:t>Evaluate the impact of ECCs on the foodservice marketplace</a:t>
            </a:r>
          </a:p>
          <a:p>
            <a:pPr marL="228600" indent="-228600">
              <a:spcAft>
                <a:spcPts val="1200"/>
              </a:spcAft>
              <a:buNone/>
            </a:pPr>
            <a:r>
              <a:rPr lang="en-US" sz="1600" b="1" dirty="0">
                <a:solidFill>
                  <a:srgbClr val="0070C0"/>
                </a:solidFill>
              </a:rPr>
              <a:t>•	Identify trends and evolutionary directions in ECCs</a:t>
            </a:r>
          </a:p>
          <a:p>
            <a:pPr marL="228600" indent="-228600">
              <a:spcAft>
                <a:spcPts val="1200"/>
              </a:spcAft>
              <a:buNone/>
            </a:pPr>
            <a:r>
              <a:rPr lang="en-US" sz="1600" b="1" dirty="0">
                <a:solidFill>
                  <a:srgbClr val="0070C0"/>
                </a:solidFill>
              </a:rPr>
              <a:t>•	Assess implications of ECC growth for foodservice manufacturers</a:t>
            </a:r>
          </a:p>
          <a:p>
            <a:pPr marL="228600" indent="-228600">
              <a:spcAft>
                <a:spcPts val="1200"/>
              </a:spcAft>
              <a:buNone/>
            </a:pPr>
            <a:r>
              <a:rPr lang="en-US" sz="1600" b="1" dirty="0">
                <a:solidFill>
                  <a:srgbClr val="0070C0"/>
                </a:solidFill>
              </a:rPr>
              <a:t>•	Provide benchmarks to manufacturers regarding strategic and tactical approaches to ECC management; and</a:t>
            </a:r>
          </a:p>
          <a:p>
            <a:pPr marL="228600" indent="-228600">
              <a:spcAft>
                <a:spcPts val="1200"/>
              </a:spcAft>
              <a:buNone/>
            </a:pPr>
            <a:r>
              <a:rPr lang="en-US" sz="1600" b="1" dirty="0">
                <a:solidFill>
                  <a:srgbClr val="0070C0"/>
                </a:solidFill>
              </a:rPr>
              <a:t>•	Gain insights into the outlook for the role of ECCs </a:t>
            </a:r>
          </a:p>
          <a:p>
            <a:pPr marL="228600" indent="-228600">
              <a:spcAft>
                <a:spcPts val="1200"/>
              </a:spcAft>
              <a:buFont typeface="Arial"/>
              <a:buNone/>
            </a:pPr>
            <a:endParaRPr lang="en-US" dirty="0"/>
          </a:p>
        </p:txBody>
      </p:sp>
      <p:sp>
        <p:nvSpPr>
          <p:cNvPr id="6" name="Rectangle 5"/>
          <p:cNvSpPr/>
          <p:nvPr/>
        </p:nvSpPr>
        <p:spPr>
          <a:xfrm>
            <a:off x="457200" y="3359632"/>
            <a:ext cx="2175660" cy="344069"/>
          </a:xfrm>
          <a:prstGeom prst="rect">
            <a:avLst/>
          </a:prstGeom>
        </p:spPr>
        <p:txBody>
          <a:bodyPr wrap="none">
            <a:spAutoFit/>
          </a:bodyPr>
          <a:lstStyle/>
          <a:p>
            <a:pPr>
              <a:lnSpc>
                <a:spcPct val="107000"/>
              </a:lnSpc>
            </a:pPr>
            <a:r>
              <a:rPr lang="en-US" sz="1600" b="1" dirty="0">
                <a:latin typeface="+mj-lt"/>
                <a:ea typeface="Calibri" panose="020F0502020204030204" pitchFamily="34" charset="0"/>
                <a:cs typeface="Times New Roman" panose="02020603050405020304" pitchFamily="18" charset="0"/>
              </a:rPr>
              <a:t>Engagement Objectives</a:t>
            </a:r>
            <a:endParaRPr lang="en-US" sz="1600" b="1" dirty="0">
              <a:effectLst/>
              <a:latin typeface="+mj-l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 xmlns:a16="http://schemas.microsoft.com/office/drawing/2014/main" id="{E736D82A-8D33-42BA-8409-4FABDFCDD856}"/>
              </a:ext>
            </a:extLst>
          </p:cNvPr>
          <p:cNvCxnSpPr>
            <a:cxnSpLocks/>
          </p:cNvCxnSpPr>
          <p:nvPr/>
        </p:nvCxnSpPr>
        <p:spPr>
          <a:xfrm>
            <a:off x="824756" y="4132624"/>
            <a:ext cx="5520626" cy="0"/>
          </a:xfrm>
          <a:prstGeom prst="line">
            <a:avLst/>
          </a:prstGeom>
          <a:ln w="9525">
            <a:solidFill>
              <a:schemeClr val="bg1">
                <a:lumMod val="65000"/>
                <a:alpha val="47000"/>
              </a:schemeClr>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 xmlns:a16="http://schemas.microsoft.com/office/drawing/2014/main" id="{4C50D731-50A0-4EFE-80A7-57B3336B05F1}"/>
              </a:ext>
            </a:extLst>
          </p:cNvPr>
          <p:cNvCxnSpPr>
            <a:cxnSpLocks/>
          </p:cNvCxnSpPr>
          <p:nvPr/>
        </p:nvCxnSpPr>
        <p:spPr>
          <a:xfrm>
            <a:off x="824756" y="4589824"/>
            <a:ext cx="5520626" cy="0"/>
          </a:xfrm>
          <a:prstGeom prst="line">
            <a:avLst/>
          </a:prstGeom>
          <a:ln w="9525">
            <a:solidFill>
              <a:schemeClr val="bg1">
                <a:lumMod val="65000"/>
                <a:alpha val="47000"/>
              </a:schemeClr>
            </a:solidFill>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 xmlns:a16="http://schemas.microsoft.com/office/drawing/2014/main" id="{B7976924-FA9D-41E5-8D51-B120CEAFE02C}"/>
              </a:ext>
            </a:extLst>
          </p:cNvPr>
          <p:cNvCxnSpPr>
            <a:cxnSpLocks/>
          </p:cNvCxnSpPr>
          <p:nvPr/>
        </p:nvCxnSpPr>
        <p:spPr>
          <a:xfrm>
            <a:off x="824756" y="5019315"/>
            <a:ext cx="5520626" cy="0"/>
          </a:xfrm>
          <a:prstGeom prst="line">
            <a:avLst/>
          </a:prstGeom>
          <a:ln w="9525">
            <a:solidFill>
              <a:schemeClr val="bg1">
                <a:lumMod val="65000"/>
                <a:alpha val="47000"/>
              </a:schemeClr>
            </a:solidFill>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 xmlns:a16="http://schemas.microsoft.com/office/drawing/2014/main" id="{18872B71-5F31-4C1C-972C-D28E8458DCF9}"/>
              </a:ext>
            </a:extLst>
          </p:cNvPr>
          <p:cNvCxnSpPr>
            <a:cxnSpLocks/>
          </p:cNvCxnSpPr>
          <p:nvPr/>
        </p:nvCxnSpPr>
        <p:spPr>
          <a:xfrm>
            <a:off x="713920" y="5739751"/>
            <a:ext cx="5520626" cy="0"/>
          </a:xfrm>
          <a:prstGeom prst="line">
            <a:avLst/>
          </a:prstGeom>
          <a:ln w="9525">
            <a:solidFill>
              <a:schemeClr val="bg1">
                <a:lumMod val="65000"/>
                <a:alpha val="47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5321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Approach</a:t>
            </a:r>
          </a:p>
        </p:txBody>
      </p:sp>
      <p:sp>
        <p:nvSpPr>
          <p:cNvPr id="6" name="Slide Number Placeholder 5"/>
          <p:cNvSpPr>
            <a:spLocks noGrp="1"/>
          </p:cNvSpPr>
          <p:nvPr>
            <p:ph type="sldNum" sz="quarter" idx="12"/>
          </p:nvPr>
        </p:nvSpPr>
        <p:spPr>
          <a:xfrm>
            <a:off x="6553200" y="6500734"/>
            <a:ext cx="2133600" cy="365125"/>
          </a:xfrm>
        </p:spPr>
        <p:txBody>
          <a:bodyPr/>
          <a:lstStyle/>
          <a:p>
            <a:fld id="{6113E31D-E2AB-40D1-8B51-AFA5AFEF393A}" type="slidenum">
              <a:rPr lang="en-US" smtClean="0"/>
              <a:t>6</a:t>
            </a:fld>
            <a:endParaRPr lang="en-US" dirty="0"/>
          </a:p>
        </p:txBody>
      </p:sp>
      <p:sp>
        <p:nvSpPr>
          <p:cNvPr id="4" name="Freeform 3"/>
          <p:cNvSpPr/>
          <p:nvPr/>
        </p:nvSpPr>
        <p:spPr>
          <a:xfrm>
            <a:off x="185732" y="1409328"/>
            <a:ext cx="2083593" cy="455400"/>
          </a:xfrm>
          <a:custGeom>
            <a:avLst/>
            <a:gdLst>
              <a:gd name="connsiteX0" fmla="*/ 0 w 2083593"/>
              <a:gd name="connsiteY0" fmla="*/ 0 h 455400"/>
              <a:gd name="connsiteX1" fmla="*/ 2083593 w 2083593"/>
              <a:gd name="connsiteY1" fmla="*/ 0 h 455400"/>
              <a:gd name="connsiteX2" fmla="*/ 2083593 w 2083593"/>
              <a:gd name="connsiteY2" fmla="*/ 455400 h 455400"/>
              <a:gd name="connsiteX3" fmla="*/ 0 w 2083593"/>
              <a:gd name="connsiteY3" fmla="*/ 455400 h 455400"/>
              <a:gd name="connsiteX4" fmla="*/ 0 w 208359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93" h="455400">
                <a:moveTo>
                  <a:pt x="0" y="0"/>
                </a:moveTo>
                <a:lnTo>
                  <a:pt x="2083593" y="0"/>
                </a:lnTo>
                <a:lnTo>
                  <a:pt x="2083593" y="455400"/>
                </a:lnTo>
                <a:lnTo>
                  <a:pt x="0" y="455400"/>
                </a:lnTo>
                <a:lnTo>
                  <a:pt x="0" y="0"/>
                </a:lnTo>
                <a:close/>
              </a:path>
            </a:pathLst>
          </a:custGeom>
          <a:solidFill>
            <a:schemeClr val="accent2"/>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30480" rIns="85344" bIns="3048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Engagement initiation</a:t>
            </a:r>
            <a:endParaRPr lang="en-US" sz="1200" kern="1200" dirty="0">
              <a:solidFill>
                <a:schemeClr val="bg1"/>
              </a:solidFill>
            </a:endParaRPr>
          </a:p>
        </p:txBody>
      </p:sp>
      <p:sp>
        <p:nvSpPr>
          <p:cNvPr id="8" name="Freeform 7"/>
          <p:cNvSpPr/>
          <p:nvPr/>
        </p:nvSpPr>
        <p:spPr>
          <a:xfrm>
            <a:off x="3019423" y="1138935"/>
            <a:ext cx="5667375" cy="996187"/>
          </a:xfrm>
          <a:custGeom>
            <a:avLst/>
            <a:gdLst>
              <a:gd name="connsiteX0" fmla="*/ 0 w 5667375"/>
              <a:gd name="connsiteY0" fmla="*/ 0 h 996187"/>
              <a:gd name="connsiteX1" fmla="*/ 5667375 w 5667375"/>
              <a:gd name="connsiteY1" fmla="*/ 0 h 996187"/>
              <a:gd name="connsiteX2" fmla="*/ 5667375 w 5667375"/>
              <a:gd name="connsiteY2" fmla="*/ 996187 h 996187"/>
              <a:gd name="connsiteX3" fmla="*/ 0 w 5667375"/>
              <a:gd name="connsiteY3" fmla="*/ 996187 h 996187"/>
              <a:gd name="connsiteX4" fmla="*/ 0 w 5667375"/>
              <a:gd name="connsiteY4" fmla="*/ 0 h 996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5" h="996187">
                <a:moveTo>
                  <a:pt x="0" y="0"/>
                </a:moveTo>
                <a:lnTo>
                  <a:pt x="5667375" y="0"/>
                </a:lnTo>
                <a:lnTo>
                  <a:pt x="5667375" y="996187"/>
                </a:lnTo>
                <a:lnTo>
                  <a:pt x="0" y="996187"/>
                </a:lnTo>
                <a:lnTo>
                  <a:pt x="0" y="0"/>
                </a:lnTo>
                <a:close/>
              </a:path>
            </a:pathLst>
          </a:custGeom>
          <a:no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solidFill>
              </a:rPr>
              <a:t>FSIP </a:t>
            </a:r>
            <a:r>
              <a:rPr lang="en-US" sz="1200" dirty="0">
                <a:solidFill>
                  <a:sysClr val="windowText" lastClr="000000"/>
                </a:solidFill>
              </a:rPr>
              <a:t>met</a:t>
            </a:r>
            <a:r>
              <a:rPr lang="en-US" sz="1200" kern="1200" dirty="0">
                <a:solidFill>
                  <a:sysClr val="windowText" lastClr="000000"/>
                </a:solidFill>
              </a:rPr>
              <a:t> privately with each sponsor to discuss the objectives of the program.</a:t>
            </a:r>
          </a:p>
          <a:p>
            <a:pPr marL="114300" lvl="1" indent="-114300" algn="l" defTabSz="533400">
              <a:lnSpc>
                <a:spcPct val="90000"/>
              </a:lnSpc>
              <a:spcBef>
                <a:spcPct val="0"/>
              </a:spcBef>
              <a:spcAft>
                <a:spcPct val="15000"/>
              </a:spcAft>
              <a:buChar char="••"/>
            </a:pPr>
            <a:r>
              <a:rPr lang="en-US" sz="1200" kern="1200" dirty="0">
                <a:solidFill>
                  <a:sysClr val="windowText" lastClr="000000"/>
                </a:solidFill>
              </a:rPr>
              <a:t>Confidential requests </a:t>
            </a:r>
            <a:r>
              <a:rPr lang="en-US" sz="1200" dirty="0">
                <a:solidFill>
                  <a:sysClr val="windowText" lastClr="000000"/>
                </a:solidFill>
              </a:rPr>
              <a:t>were</a:t>
            </a:r>
            <a:r>
              <a:rPr lang="en-US" sz="1200" kern="1200" dirty="0">
                <a:solidFill>
                  <a:sysClr val="windowText" lastClr="000000"/>
                </a:solidFill>
              </a:rPr>
              <a:t> accommodated.</a:t>
            </a:r>
          </a:p>
        </p:txBody>
      </p:sp>
      <p:sp>
        <p:nvSpPr>
          <p:cNvPr id="9" name="Freeform 8"/>
          <p:cNvSpPr/>
          <p:nvPr/>
        </p:nvSpPr>
        <p:spPr>
          <a:xfrm>
            <a:off x="185732" y="2219193"/>
            <a:ext cx="2083593" cy="455400"/>
          </a:xfrm>
          <a:custGeom>
            <a:avLst/>
            <a:gdLst>
              <a:gd name="connsiteX0" fmla="*/ 0 w 2083593"/>
              <a:gd name="connsiteY0" fmla="*/ 0 h 455400"/>
              <a:gd name="connsiteX1" fmla="*/ 2083593 w 2083593"/>
              <a:gd name="connsiteY1" fmla="*/ 0 h 455400"/>
              <a:gd name="connsiteX2" fmla="*/ 2083593 w 2083593"/>
              <a:gd name="connsiteY2" fmla="*/ 455400 h 455400"/>
              <a:gd name="connsiteX3" fmla="*/ 0 w 2083593"/>
              <a:gd name="connsiteY3" fmla="*/ 455400 h 455400"/>
              <a:gd name="connsiteX4" fmla="*/ 0 w 208359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93" h="455400">
                <a:moveTo>
                  <a:pt x="0" y="0"/>
                </a:moveTo>
                <a:lnTo>
                  <a:pt x="2083593" y="0"/>
                </a:lnTo>
                <a:lnTo>
                  <a:pt x="2083593" y="455400"/>
                </a:lnTo>
                <a:lnTo>
                  <a:pt x="0" y="455400"/>
                </a:lnTo>
                <a:lnTo>
                  <a:pt x="0" y="0"/>
                </a:lnTo>
                <a:close/>
              </a:path>
            </a:pathLst>
          </a:custGeom>
          <a:solidFill>
            <a:schemeClr val="accent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30480" rIns="85344" bIns="3048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Existing Data Review</a:t>
            </a:r>
            <a:endParaRPr lang="en-US" sz="1200" kern="1200" dirty="0">
              <a:solidFill>
                <a:schemeClr val="bg1"/>
              </a:solidFill>
            </a:endParaRPr>
          </a:p>
        </p:txBody>
      </p:sp>
      <p:sp>
        <p:nvSpPr>
          <p:cNvPr id="11" name="Freeform 10"/>
          <p:cNvSpPr/>
          <p:nvPr/>
        </p:nvSpPr>
        <p:spPr>
          <a:xfrm>
            <a:off x="3019423" y="2219193"/>
            <a:ext cx="5667375" cy="455400"/>
          </a:xfrm>
          <a:custGeom>
            <a:avLst/>
            <a:gdLst>
              <a:gd name="connsiteX0" fmla="*/ 0 w 5667375"/>
              <a:gd name="connsiteY0" fmla="*/ 0 h 455400"/>
              <a:gd name="connsiteX1" fmla="*/ 5667375 w 5667375"/>
              <a:gd name="connsiteY1" fmla="*/ 0 h 455400"/>
              <a:gd name="connsiteX2" fmla="*/ 5667375 w 5667375"/>
              <a:gd name="connsiteY2" fmla="*/ 455400 h 455400"/>
              <a:gd name="connsiteX3" fmla="*/ 0 w 5667375"/>
              <a:gd name="connsiteY3" fmla="*/ 455400 h 455400"/>
              <a:gd name="connsiteX4" fmla="*/ 0 w 5667375"/>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5" h="455400">
                <a:moveTo>
                  <a:pt x="0" y="0"/>
                </a:moveTo>
                <a:lnTo>
                  <a:pt x="5667375" y="0"/>
                </a:lnTo>
                <a:lnTo>
                  <a:pt x="5667375" y="455400"/>
                </a:lnTo>
                <a:lnTo>
                  <a:pt x="0" y="455400"/>
                </a:lnTo>
                <a:lnTo>
                  <a:pt x="0" y="0"/>
                </a:lnTo>
                <a:close/>
              </a:path>
            </a:pathLst>
          </a:custGeom>
          <a:no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solidFill>
              </a:rPr>
              <a:t>FSIP reviewed public information and nonproprietary research to identify trends.</a:t>
            </a:r>
          </a:p>
        </p:txBody>
      </p:sp>
      <p:sp>
        <p:nvSpPr>
          <p:cNvPr id="12" name="Freeform 11"/>
          <p:cNvSpPr/>
          <p:nvPr/>
        </p:nvSpPr>
        <p:spPr>
          <a:xfrm>
            <a:off x="185732" y="3197291"/>
            <a:ext cx="2083593" cy="455400"/>
          </a:xfrm>
          <a:custGeom>
            <a:avLst/>
            <a:gdLst>
              <a:gd name="connsiteX0" fmla="*/ 0 w 2083593"/>
              <a:gd name="connsiteY0" fmla="*/ 0 h 455400"/>
              <a:gd name="connsiteX1" fmla="*/ 2083593 w 2083593"/>
              <a:gd name="connsiteY1" fmla="*/ 0 h 455400"/>
              <a:gd name="connsiteX2" fmla="*/ 2083593 w 2083593"/>
              <a:gd name="connsiteY2" fmla="*/ 455400 h 455400"/>
              <a:gd name="connsiteX3" fmla="*/ 0 w 2083593"/>
              <a:gd name="connsiteY3" fmla="*/ 455400 h 455400"/>
              <a:gd name="connsiteX4" fmla="*/ 0 w 208359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93" h="455400">
                <a:moveTo>
                  <a:pt x="0" y="0"/>
                </a:moveTo>
                <a:lnTo>
                  <a:pt x="2083593" y="0"/>
                </a:lnTo>
                <a:lnTo>
                  <a:pt x="2083593" y="455400"/>
                </a:lnTo>
                <a:lnTo>
                  <a:pt x="0" y="455400"/>
                </a:lnTo>
                <a:lnTo>
                  <a:pt x="0" y="0"/>
                </a:lnTo>
                <a:close/>
              </a:path>
            </a:pathLst>
          </a:custGeom>
          <a:solidFill>
            <a:schemeClr val="accent4"/>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30480" rIns="85344" bIns="3048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Channel Interviews</a:t>
            </a:r>
            <a:endParaRPr lang="en-US" sz="1200" kern="1200" dirty="0">
              <a:solidFill>
                <a:schemeClr val="tx1"/>
              </a:solidFill>
            </a:endParaRPr>
          </a:p>
        </p:txBody>
      </p:sp>
      <p:sp>
        <p:nvSpPr>
          <p:cNvPr id="14" name="Freeform 13"/>
          <p:cNvSpPr/>
          <p:nvPr/>
        </p:nvSpPr>
        <p:spPr>
          <a:xfrm>
            <a:off x="3019423" y="2756123"/>
            <a:ext cx="5667375" cy="1337737"/>
          </a:xfrm>
          <a:custGeom>
            <a:avLst/>
            <a:gdLst>
              <a:gd name="connsiteX0" fmla="*/ 0 w 5667375"/>
              <a:gd name="connsiteY0" fmla="*/ 0 h 1337737"/>
              <a:gd name="connsiteX1" fmla="*/ 5667375 w 5667375"/>
              <a:gd name="connsiteY1" fmla="*/ 0 h 1337737"/>
              <a:gd name="connsiteX2" fmla="*/ 5667375 w 5667375"/>
              <a:gd name="connsiteY2" fmla="*/ 1337737 h 1337737"/>
              <a:gd name="connsiteX3" fmla="*/ 0 w 5667375"/>
              <a:gd name="connsiteY3" fmla="*/ 1337737 h 1337737"/>
              <a:gd name="connsiteX4" fmla="*/ 0 w 5667375"/>
              <a:gd name="connsiteY4" fmla="*/ 0 h 1337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5" h="1337737">
                <a:moveTo>
                  <a:pt x="0" y="0"/>
                </a:moveTo>
                <a:lnTo>
                  <a:pt x="5667375" y="0"/>
                </a:lnTo>
                <a:lnTo>
                  <a:pt x="5667375" y="1337737"/>
                </a:lnTo>
                <a:lnTo>
                  <a:pt x="0" y="1337737"/>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114300" lvl="1" indent="-114300" defTabSz="533400">
              <a:lnSpc>
                <a:spcPct val="90000"/>
              </a:lnSpc>
              <a:spcBef>
                <a:spcPct val="0"/>
              </a:spcBef>
              <a:spcAft>
                <a:spcPct val="15000"/>
              </a:spcAft>
              <a:buChar char="••"/>
            </a:pPr>
            <a:r>
              <a:rPr lang="en-US" sz="1200" dirty="0">
                <a:solidFill>
                  <a:sysClr val="windowText" lastClr="000000"/>
                </a:solidFill>
              </a:rPr>
              <a:t>FSIP interviewed 50 foodservice operators across a variety of segments. This provided penetration and usage estimates and individual sponsor category information needs.</a:t>
            </a:r>
          </a:p>
          <a:p>
            <a:pPr marL="114300" lvl="1" indent="-114300" defTabSz="533400">
              <a:lnSpc>
                <a:spcPct val="90000"/>
              </a:lnSpc>
              <a:spcBef>
                <a:spcPct val="0"/>
              </a:spcBef>
              <a:spcAft>
                <a:spcPct val="15000"/>
              </a:spcAft>
              <a:buChar char="••"/>
            </a:pPr>
            <a:r>
              <a:rPr lang="en-US" sz="1200" dirty="0">
                <a:solidFill>
                  <a:sysClr val="windowText" lastClr="000000"/>
                </a:solidFill>
              </a:rPr>
              <a:t>FSIP also conducted interviews with important links in the distribution channel. The purpose of these interviews were to gain a more detailed understanding of the e-commerce market from a supply-chain perspective.</a:t>
            </a:r>
            <a:endParaRPr lang="en-US" sz="1200" kern="1200" dirty="0">
              <a:solidFill>
                <a:sysClr val="windowText" lastClr="000000"/>
              </a:solidFill>
            </a:endParaRPr>
          </a:p>
        </p:txBody>
      </p:sp>
      <p:sp>
        <p:nvSpPr>
          <p:cNvPr id="15" name="Freeform 14"/>
          <p:cNvSpPr/>
          <p:nvPr/>
        </p:nvSpPr>
        <p:spPr>
          <a:xfrm>
            <a:off x="185732" y="4237474"/>
            <a:ext cx="2083593" cy="455400"/>
          </a:xfrm>
          <a:custGeom>
            <a:avLst/>
            <a:gdLst>
              <a:gd name="connsiteX0" fmla="*/ 0 w 2083593"/>
              <a:gd name="connsiteY0" fmla="*/ 0 h 455400"/>
              <a:gd name="connsiteX1" fmla="*/ 2083593 w 2083593"/>
              <a:gd name="connsiteY1" fmla="*/ 0 h 455400"/>
              <a:gd name="connsiteX2" fmla="*/ 2083593 w 2083593"/>
              <a:gd name="connsiteY2" fmla="*/ 455400 h 455400"/>
              <a:gd name="connsiteX3" fmla="*/ 0 w 2083593"/>
              <a:gd name="connsiteY3" fmla="*/ 455400 h 455400"/>
              <a:gd name="connsiteX4" fmla="*/ 0 w 208359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93" h="455400">
                <a:moveTo>
                  <a:pt x="0" y="0"/>
                </a:moveTo>
                <a:lnTo>
                  <a:pt x="2083593" y="0"/>
                </a:lnTo>
                <a:lnTo>
                  <a:pt x="2083593" y="455400"/>
                </a:lnTo>
                <a:lnTo>
                  <a:pt x="0" y="455400"/>
                </a:lnTo>
                <a:lnTo>
                  <a:pt x="0" y="0"/>
                </a:lnTo>
                <a:close/>
              </a:path>
            </a:pathLst>
          </a:custGeom>
          <a:solidFill>
            <a:schemeClr val="accent5"/>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30480" rIns="85344" bIns="3048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E-Commerce Company Interviews</a:t>
            </a:r>
            <a:endParaRPr lang="en-US" sz="1200" kern="1200" dirty="0">
              <a:solidFill>
                <a:schemeClr val="bg1"/>
              </a:solidFill>
            </a:endParaRPr>
          </a:p>
        </p:txBody>
      </p:sp>
      <p:sp>
        <p:nvSpPr>
          <p:cNvPr id="17" name="Freeform 16"/>
          <p:cNvSpPr/>
          <p:nvPr/>
        </p:nvSpPr>
        <p:spPr>
          <a:xfrm>
            <a:off x="3019423" y="4166318"/>
            <a:ext cx="5667375" cy="597712"/>
          </a:xfrm>
          <a:custGeom>
            <a:avLst/>
            <a:gdLst>
              <a:gd name="connsiteX0" fmla="*/ 0 w 5667375"/>
              <a:gd name="connsiteY0" fmla="*/ 0 h 597712"/>
              <a:gd name="connsiteX1" fmla="*/ 5667375 w 5667375"/>
              <a:gd name="connsiteY1" fmla="*/ 0 h 597712"/>
              <a:gd name="connsiteX2" fmla="*/ 5667375 w 5667375"/>
              <a:gd name="connsiteY2" fmla="*/ 597712 h 597712"/>
              <a:gd name="connsiteX3" fmla="*/ 0 w 5667375"/>
              <a:gd name="connsiteY3" fmla="*/ 597712 h 597712"/>
              <a:gd name="connsiteX4" fmla="*/ 0 w 5667375"/>
              <a:gd name="connsiteY4" fmla="*/ 0 h 59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5" h="597712">
                <a:moveTo>
                  <a:pt x="0" y="0"/>
                </a:moveTo>
                <a:lnTo>
                  <a:pt x="5667375" y="0"/>
                </a:lnTo>
                <a:lnTo>
                  <a:pt x="5667375" y="597712"/>
                </a:lnTo>
                <a:lnTo>
                  <a:pt x="0" y="597712"/>
                </a:lnTo>
                <a:lnTo>
                  <a:pt x="0" y="0"/>
                </a:lnTo>
                <a:close/>
              </a:path>
            </a:pathLst>
          </a:custGeom>
          <a:no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114300" lvl="1" indent="-114300" defTabSz="533400">
              <a:lnSpc>
                <a:spcPct val="90000"/>
              </a:lnSpc>
              <a:spcBef>
                <a:spcPct val="0"/>
              </a:spcBef>
              <a:spcAft>
                <a:spcPct val="15000"/>
              </a:spcAft>
              <a:buChar char="••"/>
            </a:pPr>
            <a:r>
              <a:rPr lang="en-US" sz="1200" dirty="0">
                <a:solidFill>
                  <a:sysClr val="windowText" lastClr="000000"/>
                </a:solidFill>
              </a:rPr>
              <a:t>FSIP also interviewed e-commerce companies serving the foodservice channel.</a:t>
            </a:r>
            <a:endParaRPr lang="en-US" sz="1200" kern="1200" dirty="0">
              <a:solidFill>
                <a:sysClr val="windowText" lastClr="000000"/>
              </a:solidFill>
            </a:endParaRPr>
          </a:p>
        </p:txBody>
      </p:sp>
      <p:sp>
        <p:nvSpPr>
          <p:cNvPr id="18" name="Freeform 17"/>
          <p:cNvSpPr/>
          <p:nvPr/>
        </p:nvSpPr>
        <p:spPr>
          <a:xfrm>
            <a:off x="185732" y="5049333"/>
            <a:ext cx="2083593" cy="455400"/>
          </a:xfrm>
          <a:custGeom>
            <a:avLst/>
            <a:gdLst>
              <a:gd name="connsiteX0" fmla="*/ 0 w 2083593"/>
              <a:gd name="connsiteY0" fmla="*/ 0 h 455400"/>
              <a:gd name="connsiteX1" fmla="*/ 2083593 w 2083593"/>
              <a:gd name="connsiteY1" fmla="*/ 0 h 455400"/>
              <a:gd name="connsiteX2" fmla="*/ 2083593 w 2083593"/>
              <a:gd name="connsiteY2" fmla="*/ 455400 h 455400"/>
              <a:gd name="connsiteX3" fmla="*/ 0 w 2083593"/>
              <a:gd name="connsiteY3" fmla="*/ 455400 h 455400"/>
              <a:gd name="connsiteX4" fmla="*/ 0 w 2083593"/>
              <a:gd name="connsiteY4" fmla="*/ 0 h 45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593" h="455400">
                <a:moveTo>
                  <a:pt x="0" y="0"/>
                </a:moveTo>
                <a:lnTo>
                  <a:pt x="2083593" y="0"/>
                </a:lnTo>
                <a:lnTo>
                  <a:pt x="2083593" y="455400"/>
                </a:lnTo>
                <a:lnTo>
                  <a:pt x="0" y="455400"/>
                </a:lnTo>
                <a:lnTo>
                  <a:pt x="0" y="0"/>
                </a:lnTo>
                <a:close/>
              </a:path>
            </a:pathLst>
          </a:custGeom>
          <a:solidFill>
            <a:srgbClr val="0070C0"/>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30480" rIns="85344" bIns="30480" numCol="1" spcCol="1270" anchor="ctr" anchorCtr="0">
            <a:noAutofit/>
          </a:bodyPr>
          <a:lstStyle/>
          <a:p>
            <a:pPr lvl="0" algn="ctr" defTabSz="533400">
              <a:lnSpc>
                <a:spcPct val="90000"/>
              </a:lnSpc>
              <a:spcBef>
                <a:spcPct val="0"/>
              </a:spcBef>
              <a:spcAft>
                <a:spcPct val="35000"/>
              </a:spcAft>
            </a:pPr>
            <a:r>
              <a:rPr lang="en-US" sz="1200" b="1" kern="1200" dirty="0">
                <a:solidFill>
                  <a:schemeClr val="bg1"/>
                </a:solidFill>
              </a:rPr>
              <a:t>Report Delivery</a:t>
            </a:r>
            <a:endParaRPr lang="en-US" sz="1200" kern="1200" dirty="0">
              <a:solidFill>
                <a:schemeClr val="bg1"/>
              </a:solidFill>
            </a:endParaRPr>
          </a:p>
        </p:txBody>
      </p:sp>
      <p:sp>
        <p:nvSpPr>
          <p:cNvPr id="20" name="Freeform 19"/>
          <p:cNvSpPr/>
          <p:nvPr/>
        </p:nvSpPr>
        <p:spPr>
          <a:xfrm>
            <a:off x="3019423" y="4607787"/>
            <a:ext cx="5667375" cy="1366200"/>
          </a:xfrm>
          <a:custGeom>
            <a:avLst/>
            <a:gdLst>
              <a:gd name="connsiteX0" fmla="*/ 0 w 5667375"/>
              <a:gd name="connsiteY0" fmla="*/ 0 h 1366200"/>
              <a:gd name="connsiteX1" fmla="*/ 5667375 w 5667375"/>
              <a:gd name="connsiteY1" fmla="*/ 0 h 1366200"/>
              <a:gd name="connsiteX2" fmla="*/ 5667375 w 5667375"/>
              <a:gd name="connsiteY2" fmla="*/ 1366200 h 1366200"/>
              <a:gd name="connsiteX3" fmla="*/ 0 w 5667375"/>
              <a:gd name="connsiteY3" fmla="*/ 1366200 h 1366200"/>
              <a:gd name="connsiteX4" fmla="*/ 0 w 5667375"/>
              <a:gd name="connsiteY4" fmla="*/ 0 h 136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7375" h="1366200">
                <a:moveTo>
                  <a:pt x="0" y="0"/>
                </a:moveTo>
                <a:lnTo>
                  <a:pt x="5667375" y="0"/>
                </a:lnTo>
                <a:lnTo>
                  <a:pt x="5667375" y="1366200"/>
                </a:lnTo>
                <a:lnTo>
                  <a:pt x="0" y="1366200"/>
                </a:lnTo>
                <a:lnTo>
                  <a:pt x="0" y="0"/>
                </a:lnTo>
                <a:close/>
              </a:path>
            </a:pathLst>
          </a:custGeom>
          <a:no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solidFill>
              </a:rPr>
              <a:t>FSIP prepared this report to document study results and conclusions.</a:t>
            </a:r>
          </a:p>
          <a:p>
            <a:pPr marL="114300" lvl="1" indent="-114300" algn="l" defTabSz="533400">
              <a:lnSpc>
                <a:spcPct val="90000"/>
              </a:lnSpc>
              <a:spcBef>
                <a:spcPct val="0"/>
              </a:spcBef>
              <a:spcAft>
                <a:spcPct val="15000"/>
              </a:spcAft>
              <a:buChar char="••"/>
            </a:pPr>
            <a:r>
              <a:rPr lang="en-US" sz="1200" kern="1200" dirty="0">
                <a:solidFill>
                  <a:sysClr val="windowText" lastClr="000000"/>
                </a:solidFill>
              </a:rPr>
              <a:t>The engagement team is available for private meetings to discuss business issues and strategies.</a:t>
            </a:r>
          </a:p>
        </p:txBody>
      </p:sp>
      <p:sp>
        <p:nvSpPr>
          <p:cNvPr id="22" name="Oval 21"/>
          <p:cNvSpPr/>
          <p:nvPr/>
        </p:nvSpPr>
        <p:spPr>
          <a:xfrm>
            <a:off x="2442255" y="1441065"/>
            <a:ext cx="457200" cy="457200"/>
          </a:xfrm>
          <a:prstGeom prst="ellipse">
            <a:avLst/>
          </a:prstGeom>
          <a:solidFill>
            <a:schemeClr val="bg1"/>
          </a:solid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solidFill>
              </a:rPr>
              <a:t>1</a:t>
            </a:r>
          </a:p>
        </p:txBody>
      </p:sp>
      <p:sp>
        <p:nvSpPr>
          <p:cNvPr id="23" name="Oval 22"/>
          <p:cNvSpPr/>
          <p:nvPr/>
        </p:nvSpPr>
        <p:spPr>
          <a:xfrm>
            <a:off x="2442255" y="2250930"/>
            <a:ext cx="457200" cy="457200"/>
          </a:xfrm>
          <a:prstGeom prst="ellipse">
            <a:avLst/>
          </a:prstGeom>
          <a:solidFill>
            <a:schemeClr val="bg1"/>
          </a:solidFill>
          <a:ln w="2222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3"/>
                </a:solidFill>
              </a:rPr>
              <a:t>2</a:t>
            </a:r>
          </a:p>
        </p:txBody>
      </p:sp>
      <p:sp>
        <p:nvSpPr>
          <p:cNvPr id="24" name="Oval 23"/>
          <p:cNvSpPr/>
          <p:nvPr/>
        </p:nvSpPr>
        <p:spPr>
          <a:xfrm>
            <a:off x="2442254" y="3229028"/>
            <a:ext cx="457200" cy="457200"/>
          </a:xfrm>
          <a:prstGeom prst="ellipse">
            <a:avLst/>
          </a:prstGeom>
          <a:solidFill>
            <a:schemeClr val="bg1"/>
          </a:solidFill>
          <a:ln w="2222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4"/>
                </a:solidFill>
              </a:rPr>
              <a:t>3</a:t>
            </a:r>
          </a:p>
        </p:txBody>
      </p:sp>
      <p:sp>
        <p:nvSpPr>
          <p:cNvPr id="25" name="Oval 24"/>
          <p:cNvSpPr/>
          <p:nvPr/>
        </p:nvSpPr>
        <p:spPr>
          <a:xfrm>
            <a:off x="2442254" y="4269211"/>
            <a:ext cx="457200" cy="457200"/>
          </a:xfrm>
          <a:prstGeom prst="ellipse">
            <a:avLst/>
          </a:prstGeom>
          <a:solidFill>
            <a:schemeClr val="bg1"/>
          </a:solidFill>
          <a:ln w="2222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5"/>
                </a:solidFill>
              </a:rPr>
              <a:t>4</a:t>
            </a:r>
          </a:p>
        </p:txBody>
      </p:sp>
      <p:sp>
        <p:nvSpPr>
          <p:cNvPr id="26" name="Oval 25"/>
          <p:cNvSpPr/>
          <p:nvPr/>
        </p:nvSpPr>
        <p:spPr>
          <a:xfrm>
            <a:off x="2442254" y="5081070"/>
            <a:ext cx="457200" cy="457200"/>
          </a:xfrm>
          <a:prstGeom prst="ellipse">
            <a:avLst/>
          </a:prstGeom>
          <a:solidFill>
            <a:schemeClr val="bg1"/>
          </a:solidFill>
          <a:ln w="2222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70C0"/>
                </a:solidFill>
              </a:rPr>
              <a:t>5</a:t>
            </a:r>
          </a:p>
        </p:txBody>
      </p:sp>
      <p:sp>
        <p:nvSpPr>
          <p:cNvPr id="3" name="Rectangle 2">
            <a:extLst>
              <a:ext uri="{FF2B5EF4-FFF2-40B4-BE49-F238E27FC236}">
                <a16:creationId xmlns="" xmlns:a16="http://schemas.microsoft.com/office/drawing/2014/main" id="{6DA1FC64-30D1-46B8-B8E3-2D4BA6433302}"/>
              </a:ext>
            </a:extLst>
          </p:cNvPr>
          <p:cNvSpPr/>
          <p:nvPr/>
        </p:nvSpPr>
        <p:spPr>
          <a:xfrm>
            <a:off x="1560741" y="1328481"/>
            <a:ext cx="7583259" cy="640080"/>
          </a:xfrm>
          <a:prstGeom prst="rect">
            <a:avLst/>
          </a:prstGeom>
          <a:gradFill flip="none" rotWithShape="1">
            <a:gsLst>
              <a:gs pos="14000">
                <a:schemeClr val="bg1">
                  <a:lumMod val="65000"/>
                  <a:alpha val="21000"/>
                </a:schemeClr>
              </a:gs>
              <a:gs pos="73000">
                <a:schemeClr val="bg1">
                  <a:lumMod val="65000"/>
                  <a:alpha val="0"/>
                </a:schemeClr>
              </a:gs>
            </a:gsLst>
            <a:lin ang="10800000" scaled="1"/>
            <a:tileRect/>
          </a:gradFill>
        </p:spPr>
        <p:txBody>
          <a:bodyPr wrap="square" rtlCol="0" anchor="ctr">
            <a:spAutoFit/>
          </a:bodyPr>
          <a:lstStyle/>
          <a:p>
            <a:pPr algn="ctr" fontAlgn="b"/>
            <a:endParaRPr lang="en-US" dirty="0">
              <a:solidFill>
                <a:schemeClr val="bg1"/>
              </a:solidFill>
            </a:endParaRPr>
          </a:p>
        </p:txBody>
      </p:sp>
      <p:sp>
        <p:nvSpPr>
          <p:cNvPr id="5" name="Rectangle 4">
            <a:extLst>
              <a:ext uri="{FF2B5EF4-FFF2-40B4-BE49-F238E27FC236}">
                <a16:creationId xmlns="" xmlns:a16="http://schemas.microsoft.com/office/drawing/2014/main" id="{4B46DDD1-4ED7-4907-A70C-310992D9586F}"/>
              </a:ext>
            </a:extLst>
          </p:cNvPr>
          <p:cNvSpPr/>
          <p:nvPr/>
        </p:nvSpPr>
        <p:spPr>
          <a:xfrm>
            <a:off x="1560741" y="2075860"/>
            <a:ext cx="7583259" cy="640080"/>
          </a:xfrm>
          <a:prstGeom prst="rect">
            <a:avLst/>
          </a:prstGeom>
          <a:gradFill flip="none" rotWithShape="1">
            <a:gsLst>
              <a:gs pos="14000">
                <a:schemeClr val="bg1">
                  <a:lumMod val="65000"/>
                  <a:alpha val="21000"/>
                </a:schemeClr>
              </a:gs>
              <a:gs pos="73000">
                <a:schemeClr val="bg1">
                  <a:lumMod val="65000"/>
                  <a:alpha val="0"/>
                </a:schemeClr>
              </a:gs>
            </a:gsLst>
            <a:lin ang="10800000" scaled="1"/>
            <a:tileRect/>
          </a:gradFill>
        </p:spPr>
        <p:txBody>
          <a:bodyPr wrap="square" rtlCol="0" anchor="ctr">
            <a:spAutoFit/>
          </a:bodyPr>
          <a:lstStyle/>
          <a:p>
            <a:pPr algn="ctr" fontAlgn="b"/>
            <a:endParaRPr lang="en-US" dirty="0">
              <a:solidFill>
                <a:schemeClr val="bg1"/>
              </a:solidFill>
            </a:endParaRPr>
          </a:p>
        </p:txBody>
      </p:sp>
      <p:sp>
        <p:nvSpPr>
          <p:cNvPr id="7" name="Rectangle 6">
            <a:extLst>
              <a:ext uri="{FF2B5EF4-FFF2-40B4-BE49-F238E27FC236}">
                <a16:creationId xmlns="" xmlns:a16="http://schemas.microsoft.com/office/drawing/2014/main" id="{D073EF78-E4D7-4666-B960-53FF633E27A2}"/>
              </a:ext>
            </a:extLst>
          </p:cNvPr>
          <p:cNvSpPr/>
          <p:nvPr/>
        </p:nvSpPr>
        <p:spPr>
          <a:xfrm>
            <a:off x="1560741" y="2833983"/>
            <a:ext cx="7583259" cy="1280160"/>
          </a:xfrm>
          <a:prstGeom prst="rect">
            <a:avLst/>
          </a:prstGeom>
          <a:gradFill flip="none" rotWithShape="1">
            <a:gsLst>
              <a:gs pos="14000">
                <a:schemeClr val="bg1">
                  <a:lumMod val="65000"/>
                  <a:alpha val="21000"/>
                </a:schemeClr>
              </a:gs>
              <a:gs pos="73000">
                <a:schemeClr val="bg1">
                  <a:lumMod val="65000"/>
                  <a:alpha val="0"/>
                </a:schemeClr>
              </a:gs>
            </a:gsLst>
            <a:lin ang="10800000" scaled="1"/>
            <a:tileRect/>
          </a:gradFill>
        </p:spPr>
        <p:txBody>
          <a:bodyPr wrap="square" rtlCol="0" anchor="ctr">
            <a:spAutoFit/>
          </a:bodyPr>
          <a:lstStyle/>
          <a:p>
            <a:pPr algn="ctr" fontAlgn="b"/>
            <a:endParaRPr lang="en-US" dirty="0">
              <a:solidFill>
                <a:schemeClr val="bg1"/>
              </a:solidFill>
            </a:endParaRPr>
          </a:p>
        </p:txBody>
      </p:sp>
      <p:sp>
        <p:nvSpPr>
          <p:cNvPr id="10" name="Rectangle 9">
            <a:extLst>
              <a:ext uri="{FF2B5EF4-FFF2-40B4-BE49-F238E27FC236}">
                <a16:creationId xmlns="" xmlns:a16="http://schemas.microsoft.com/office/drawing/2014/main" id="{894F449D-967F-4A99-84EA-73A31F529317}"/>
              </a:ext>
            </a:extLst>
          </p:cNvPr>
          <p:cNvSpPr/>
          <p:nvPr/>
        </p:nvSpPr>
        <p:spPr>
          <a:xfrm>
            <a:off x="1560740" y="4217093"/>
            <a:ext cx="7583259" cy="548640"/>
          </a:xfrm>
          <a:prstGeom prst="rect">
            <a:avLst/>
          </a:prstGeom>
          <a:gradFill flip="none" rotWithShape="1">
            <a:gsLst>
              <a:gs pos="14000">
                <a:schemeClr val="bg1">
                  <a:lumMod val="65000"/>
                  <a:alpha val="21000"/>
                </a:schemeClr>
              </a:gs>
              <a:gs pos="73000">
                <a:schemeClr val="bg1">
                  <a:lumMod val="65000"/>
                  <a:alpha val="0"/>
                </a:schemeClr>
              </a:gs>
            </a:gsLst>
            <a:lin ang="10800000" scaled="1"/>
            <a:tileRect/>
          </a:gradFill>
        </p:spPr>
        <p:txBody>
          <a:bodyPr wrap="square" rtlCol="0" anchor="ctr">
            <a:spAutoFit/>
          </a:bodyPr>
          <a:lstStyle/>
          <a:p>
            <a:pPr algn="ctr" fontAlgn="b"/>
            <a:endParaRPr lang="en-US" dirty="0">
              <a:solidFill>
                <a:schemeClr val="bg1"/>
              </a:solidFill>
            </a:endParaRPr>
          </a:p>
        </p:txBody>
      </p:sp>
      <p:sp>
        <p:nvSpPr>
          <p:cNvPr id="13" name="Rectangle 12">
            <a:extLst>
              <a:ext uri="{FF2B5EF4-FFF2-40B4-BE49-F238E27FC236}">
                <a16:creationId xmlns="" xmlns:a16="http://schemas.microsoft.com/office/drawing/2014/main" id="{76A81995-DFCC-4029-8977-148BDF7EFD04}"/>
              </a:ext>
            </a:extLst>
          </p:cNvPr>
          <p:cNvSpPr/>
          <p:nvPr/>
        </p:nvSpPr>
        <p:spPr>
          <a:xfrm>
            <a:off x="1560741" y="4887718"/>
            <a:ext cx="7583259" cy="822960"/>
          </a:xfrm>
          <a:prstGeom prst="rect">
            <a:avLst/>
          </a:prstGeom>
          <a:gradFill flip="none" rotWithShape="1">
            <a:gsLst>
              <a:gs pos="14000">
                <a:schemeClr val="bg1">
                  <a:lumMod val="65000"/>
                  <a:alpha val="21000"/>
                </a:schemeClr>
              </a:gs>
              <a:gs pos="73000">
                <a:schemeClr val="bg1">
                  <a:lumMod val="65000"/>
                  <a:alpha val="0"/>
                </a:schemeClr>
              </a:gs>
            </a:gsLst>
            <a:lin ang="10800000" scaled="1"/>
            <a:tileRect/>
          </a:gradFill>
        </p:spPr>
        <p:txBody>
          <a:bodyPr wrap="square" rtlCol="0" anchor="ctr">
            <a:spAutoFit/>
          </a:bodyPr>
          <a:lstStyle/>
          <a:p>
            <a:pPr algn="ctr" fontAlgn="b"/>
            <a:endParaRPr lang="en-US" dirty="0">
              <a:solidFill>
                <a:schemeClr val="bg1"/>
              </a:solidFill>
            </a:endParaRPr>
          </a:p>
        </p:txBody>
      </p:sp>
    </p:spTree>
    <p:extLst>
      <p:ext uri="{BB962C8B-B14F-4D97-AF65-F5344CB8AC3E}">
        <p14:creationId xmlns:p14="http://schemas.microsoft.com/office/powerpoint/2010/main" val="8750220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3">
      <a:dk1>
        <a:sysClr val="windowText" lastClr="000000"/>
      </a:dk1>
      <a:lt1>
        <a:sysClr val="window" lastClr="FFFFFF"/>
      </a:lt1>
      <a:dk2>
        <a:srgbClr val="1F497D"/>
      </a:dk2>
      <a:lt2>
        <a:srgbClr val="EEECE1"/>
      </a:lt2>
      <a:accent1>
        <a:srgbClr val="1F497D"/>
      </a:accent1>
      <a:accent2>
        <a:srgbClr val="4BACC6"/>
      </a:accent2>
      <a:accent3>
        <a:srgbClr val="43C16A"/>
      </a:accent3>
      <a:accent4>
        <a:srgbClr val="C6F226"/>
      </a:accent4>
      <a:accent5>
        <a:srgbClr val="0F243E"/>
      </a:accent5>
      <a:accent6>
        <a:srgbClr val="938953"/>
      </a:accent6>
      <a:hlink>
        <a:srgbClr val="0000FF"/>
      </a:hlink>
      <a:folHlink>
        <a:srgbClr val="800080"/>
      </a:folHlink>
    </a:clrScheme>
    <a:fontScheme name="Custom 1">
      <a:majorFont>
        <a:latin typeface="Montserrat ExtraBold"/>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none">
        <a:spAutoFit/>
      </a:bodyPr>
      <a:lstStyle>
        <a:defPPr algn="ctr" fontAlgn="b">
          <a:defRPr dirty="0" smtClean="0">
            <a:solidFill>
              <a:schemeClr val="bg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26209</TotalTime>
  <Words>381</Words>
  <Application>Microsoft Office PowerPoint</Application>
  <PresentationFormat>On-screen Show (4:3)</PresentationFormat>
  <Paragraphs>85</Paragraphs>
  <Slides>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Montserrat SemiBold</vt:lpstr>
      <vt:lpstr>Symbol</vt:lpstr>
      <vt:lpstr>Arial</vt:lpstr>
      <vt:lpstr>Roboto</vt:lpstr>
      <vt:lpstr>Montserrat ExtraBold</vt:lpstr>
      <vt:lpstr>Helvetica</vt:lpstr>
      <vt:lpstr>Calibri</vt:lpstr>
      <vt:lpstr>Times New Roman</vt:lpstr>
      <vt:lpstr>Wingdings</vt:lpstr>
      <vt:lpstr>1_Office Theme</vt:lpstr>
      <vt:lpstr>PowerPoint Presentation</vt:lpstr>
      <vt:lpstr>Table of Contents</vt:lpstr>
      <vt:lpstr>Introduction &amp; Background</vt:lpstr>
      <vt:lpstr>Overall Objectives</vt:lpstr>
      <vt:lpstr>Background &amp; Engagement Objectives</vt:lpstr>
      <vt:lpstr>Study Approach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Heseman</dc:creator>
  <cp:lastModifiedBy>Tim Powell</cp:lastModifiedBy>
  <cp:revision>562</cp:revision>
  <cp:lastPrinted>2020-08-26T23:46:13Z</cp:lastPrinted>
  <dcterms:created xsi:type="dcterms:W3CDTF">2019-07-11T13:40:54Z</dcterms:created>
  <dcterms:modified xsi:type="dcterms:W3CDTF">2020-09-14T15:50:28Z</dcterms:modified>
</cp:coreProperties>
</file>